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57" r:id="rId4"/>
    <p:sldId id="277" r:id="rId5"/>
    <p:sldId id="278" r:id="rId6"/>
    <p:sldId id="258" r:id="rId7"/>
    <p:sldId id="265" r:id="rId8"/>
    <p:sldId id="271" r:id="rId9"/>
    <p:sldId id="274" r:id="rId10"/>
    <p:sldId id="263" r:id="rId11"/>
    <p:sldId id="259" r:id="rId12"/>
    <p:sldId id="260" r:id="rId13"/>
    <p:sldId id="285" r:id="rId14"/>
    <p:sldId id="266" r:id="rId15"/>
    <p:sldId id="267" r:id="rId16"/>
    <p:sldId id="269" r:id="rId17"/>
    <p:sldId id="275" r:id="rId18"/>
    <p:sldId id="270" r:id="rId19"/>
    <p:sldId id="282" r:id="rId20"/>
    <p:sldId id="276" r:id="rId21"/>
    <p:sldId id="286" r:id="rId22"/>
    <p:sldId id="288" r:id="rId23"/>
    <p:sldId id="27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42" autoAdjust="0"/>
    <p:restoredTop sz="94660"/>
  </p:normalViewPr>
  <p:slideViewPr>
    <p:cSldViewPr snapToGrid="0">
      <p:cViewPr varScale="1">
        <p:scale>
          <a:sx n="66" d="100"/>
          <a:sy n="66" d="100"/>
        </p:scale>
        <p:origin x="45" y="53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D2AD0F-6D42-4615-BB7E-7E9218527C8B}"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2BA96704-F65D-457B-BEE1-7C723D64DE20}">
      <dgm:prSet/>
      <dgm:spPr/>
      <dgm:t>
        <a:bodyPr/>
        <a:lstStyle/>
        <a:p>
          <a:r>
            <a:rPr lang="en-US" b="1" i="0"/>
            <a:t>Our Vision</a:t>
          </a:r>
          <a:endParaRPr lang="en-US"/>
        </a:p>
      </dgm:t>
    </dgm:pt>
    <dgm:pt modelId="{14207488-918A-474F-828B-E8144B69458B}" type="parTrans" cxnId="{D2D93C7E-4326-4B05-8206-182307BA6434}">
      <dgm:prSet/>
      <dgm:spPr/>
      <dgm:t>
        <a:bodyPr/>
        <a:lstStyle/>
        <a:p>
          <a:endParaRPr lang="en-US"/>
        </a:p>
      </dgm:t>
    </dgm:pt>
    <dgm:pt modelId="{77116EED-B913-433A-9402-90A535E877F5}" type="sibTrans" cxnId="{D2D93C7E-4326-4B05-8206-182307BA6434}">
      <dgm:prSet/>
      <dgm:spPr/>
      <dgm:t>
        <a:bodyPr/>
        <a:lstStyle/>
        <a:p>
          <a:endParaRPr lang="en-US"/>
        </a:p>
      </dgm:t>
    </dgm:pt>
    <dgm:pt modelId="{87319F21-5430-4444-8756-7C57B7160BAC}">
      <dgm:prSet/>
      <dgm:spPr/>
      <dgm:t>
        <a:bodyPr/>
        <a:lstStyle/>
        <a:p>
          <a:r>
            <a:rPr lang="en-US" b="0" i="0"/>
            <a:t>Our vision is empowered members taking collective action for safe, equitable workplaces and high-quality health care for all Ontarians.</a:t>
          </a:r>
          <a:endParaRPr lang="en-US"/>
        </a:p>
      </dgm:t>
    </dgm:pt>
    <dgm:pt modelId="{D7D7425B-E21B-42DC-80DE-1B58B1800F30}" type="parTrans" cxnId="{F7987006-FE5B-4FE8-A9E7-197AE659B6CD}">
      <dgm:prSet/>
      <dgm:spPr/>
      <dgm:t>
        <a:bodyPr/>
        <a:lstStyle/>
        <a:p>
          <a:endParaRPr lang="en-US"/>
        </a:p>
      </dgm:t>
    </dgm:pt>
    <dgm:pt modelId="{64C7607E-64FD-46B3-AE9D-A5CA1CFAEFFB}" type="sibTrans" cxnId="{F7987006-FE5B-4FE8-A9E7-197AE659B6CD}">
      <dgm:prSet/>
      <dgm:spPr/>
      <dgm:t>
        <a:bodyPr/>
        <a:lstStyle/>
        <a:p>
          <a:endParaRPr lang="en-US"/>
        </a:p>
      </dgm:t>
    </dgm:pt>
    <dgm:pt modelId="{085EFA9A-3AFE-41C3-90B6-20B4C4DB4648}">
      <dgm:prSet/>
      <dgm:spPr/>
      <dgm:t>
        <a:bodyPr/>
        <a:lstStyle/>
        <a:p>
          <a:r>
            <a:rPr lang="en-US" b="1" i="0"/>
            <a:t>Our Mission</a:t>
          </a:r>
          <a:endParaRPr lang="en-US"/>
        </a:p>
      </dgm:t>
    </dgm:pt>
    <dgm:pt modelId="{19B8C7D8-2206-4EE1-BEB8-4A5F00BAB3CD}" type="parTrans" cxnId="{F2F4B907-1C4E-416C-8E0F-236319344B41}">
      <dgm:prSet/>
      <dgm:spPr/>
      <dgm:t>
        <a:bodyPr/>
        <a:lstStyle/>
        <a:p>
          <a:endParaRPr lang="en-US"/>
        </a:p>
      </dgm:t>
    </dgm:pt>
    <dgm:pt modelId="{EBFC5AFF-44EF-4513-80F5-49F615D3D1C4}" type="sibTrans" cxnId="{F2F4B907-1C4E-416C-8E0F-236319344B41}">
      <dgm:prSet/>
      <dgm:spPr/>
      <dgm:t>
        <a:bodyPr/>
        <a:lstStyle/>
        <a:p>
          <a:endParaRPr lang="en-US"/>
        </a:p>
      </dgm:t>
    </dgm:pt>
    <dgm:pt modelId="{53425936-9E45-4DCB-9778-1C2264ABA661}">
      <dgm:prSet/>
      <dgm:spPr/>
      <dgm:t>
        <a:bodyPr/>
        <a:lstStyle/>
        <a:p>
          <a:r>
            <a:rPr lang="en-US" b="0" i="0"/>
            <a:t>Our mission at ONA is to defend the rights of and advocate for nurses and health-care professionals who care for the health of Ontarians.</a:t>
          </a:r>
          <a:endParaRPr lang="en-US"/>
        </a:p>
      </dgm:t>
    </dgm:pt>
    <dgm:pt modelId="{6E28E84E-B51A-4858-8DCA-9F14D183DC17}" type="parTrans" cxnId="{7F6F0737-BE0E-4582-9400-5B5870851CF1}">
      <dgm:prSet/>
      <dgm:spPr/>
      <dgm:t>
        <a:bodyPr/>
        <a:lstStyle/>
        <a:p>
          <a:endParaRPr lang="en-US"/>
        </a:p>
      </dgm:t>
    </dgm:pt>
    <dgm:pt modelId="{C94167B0-48ED-4C2D-B449-BE992B2088BB}" type="sibTrans" cxnId="{7F6F0737-BE0E-4582-9400-5B5870851CF1}">
      <dgm:prSet/>
      <dgm:spPr/>
      <dgm:t>
        <a:bodyPr/>
        <a:lstStyle/>
        <a:p>
          <a:endParaRPr lang="en-US"/>
        </a:p>
      </dgm:t>
    </dgm:pt>
    <dgm:pt modelId="{8560B4AC-B8C4-4A10-8E6E-0D82A83D124B}" type="pres">
      <dgm:prSet presAssocID="{D6D2AD0F-6D42-4615-BB7E-7E9218527C8B}" presName="hierChild1" presStyleCnt="0">
        <dgm:presLayoutVars>
          <dgm:chPref val="1"/>
          <dgm:dir/>
          <dgm:animOne val="branch"/>
          <dgm:animLvl val="lvl"/>
          <dgm:resizeHandles/>
        </dgm:presLayoutVars>
      </dgm:prSet>
      <dgm:spPr/>
    </dgm:pt>
    <dgm:pt modelId="{CAA530DB-20D9-4165-9F6D-0F6BCD6842F2}" type="pres">
      <dgm:prSet presAssocID="{2BA96704-F65D-457B-BEE1-7C723D64DE20}" presName="hierRoot1" presStyleCnt="0"/>
      <dgm:spPr/>
    </dgm:pt>
    <dgm:pt modelId="{3F438BC4-FD5B-401E-BFAB-90CD6EA66568}" type="pres">
      <dgm:prSet presAssocID="{2BA96704-F65D-457B-BEE1-7C723D64DE20}" presName="composite" presStyleCnt="0"/>
      <dgm:spPr/>
    </dgm:pt>
    <dgm:pt modelId="{4AEECB67-9D6F-45A6-9EDD-F64F3A258056}" type="pres">
      <dgm:prSet presAssocID="{2BA96704-F65D-457B-BEE1-7C723D64DE20}" presName="background" presStyleLbl="node0" presStyleIdx="0" presStyleCnt="4"/>
      <dgm:spPr/>
    </dgm:pt>
    <dgm:pt modelId="{E1086375-F4F0-4F8E-BECC-6EF2D5A9DBBF}" type="pres">
      <dgm:prSet presAssocID="{2BA96704-F65D-457B-BEE1-7C723D64DE20}" presName="text" presStyleLbl="fgAcc0" presStyleIdx="0" presStyleCnt="4">
        <dgm:presLayoutVars>
          <dgm:chPref val="3"/>
        </dgm:presLayoutVars>
      </dgm:prSet>
      <dgm:spPr/>
    </dgm:pt>
    <dgm:pt modelId="{EE631545-8C22-4B2F-87B6-4DBFA0059B74}" type="pres">
      <dgm:prSet presAssocID="{2BA96704-F65D-457B-BEE1-7C723D64DE20}" presName="hierChild2" presStyleCnt="0"/>
      <dgm:spPr/>
    </dgm:pt>
    <dgm:pt modelId="{4E8383BD-3741-452A-8778-BC961A742A6E}" type="pres">
      <dgm:prSet presAssocID="{87319F21-5430-4444-8756-7C57B7160BAC}" presName="hierRoot1" presStyleCnt="0"/>
      <dgm:spPr/>
    </dgm:pt>
    <dgm:pt modelId="{ED3F41D0-CF65-4726-BCA3-B6852F7B3B14}" type="pres">
      <dgm:prSet presAssocID="{87319F21-5430-4444-8756-7C57B7160BAC}" presName="composite" presStyleCnt="0"/>
      <dgm:spPr/>
    </dgm:pt>
    <dgm:pt modelId="{37CB13D6-983A-42EB-81E2-1CE8E30BF2E9}" type="pres">
      <dgm:prSet presAssocID="{87319F21-5430-4444-8756-7C57B7160BAC}" presName="background" presStyleLbl="node0" presStyleIdx="1" presStyleCnt="4"/>
      <dgm:spPr/>
    </dgm:pt>
    <dgm:pt modelId="{4DF61CF7-9D04-4B74-97EC-739CCDE2BFB4}" type="pres">
      <dgm:prSet presAssocID="{87319F21-5430-4444-8756-7C57B7160BAC}" presName="text" presStyleLbl="fgAcc0" presStyleIdx="1" presStyleCnt="4">
        <dgm:presLayoutVars>
          <dgm:chPref val="3"/>
        </dgm:presLayoutVars>
      </dgm:prSet>
      <dgm:spPr/>
    </dgm:pt>
    <dgm:pt modelId="{5662A727-9EBF-4965-9011-EC19D22D1344}" type="pres">
      <dgm:prSet presAssocID="{87319F21-5430-4444-8756-7C57B7160BAC}" presName="hierChild2" presStyleCnt="0"/>
      <dgm:spPr/>
    </dgm:pt>
    <dgm:pt modelId="{EB9B97F9-1F78-4080-9945-0510CBF83CB2}" type="pres">
      <dgm:prSet presAssocID="{085EFA9A-3AFE-41C3-90B6-20B4C4DB4648}" presName="hierRoot1" presStyleCnt="0"/>
      <dgm:spPr/>
    </dgm:pt>
    <dgm:pt modelId="{F792F7BA-4BB9-48C1-B772-058EA1B32C46}" type="pres">
      <dgm:prSet presAssocID="{085EFA9A-3AFE-41C3-90B6-20B4C4DB4648}" presName="composite" presStyleCnt="0"/>
      <dgm:spPr/>
    </dgm:pt>
    <dgm:pt modelId="{AF15DD77-8C2D-4DA8-B0AE-6ADFCFAF4C62}" type="pres">
      <dgm:prSet presAssocID="{085EFA9A-3AFE-41C3-90B6-20B4C4DB4648}" presName="background" presStyleLbl="node0" presStyleIdx="2" presStyleCnt="4"/>
      <dgm:spPr/>
    </dgm:pt>
    <dgm:pt modelId="{ECD25894-F4A9-4A91-BBAF-B9249FE2ACB5}" type="pres">
      <dgm:prSet presAssocID="{085EFA9A-3AFE-41C3-90B6-20B4C4DB4648}" presName="text" presStyleLbl="fgAcc0" presStyleIdx="2" presStyleCnt="4">
        <dgm:presLayoutVars>
          <dgm:chPref val="3"/>
        </dgm:presLayoutVars>
      </dgm:prSet>
      <dgm:spPr/>
    </dgm:pt>
    <dgm:pt modelId="{F5790C58-A500-4E6E-BACD-8008AF8ED4A6}" type="pres">
      <dgm:prSet presAssocID="{085EFA9A-3AFE-41C3-90B6-20B4C4DB4648}" presName="hierChild2" presStyleCnt="0"/>
      <dgm:spPr/>
    </dgm:pt>
    <dgm:pt modelId="{A997A13B-9D51-40E9-A0E8-031C6E03583A}" type="pres">
      <dgm:prSet presAssocID="{53425936-9E45-4DCB-9778-1C2264ABA661}" presName="hierRoot1" presStyleCnt="0"/>
      <dgm:spPr/>
    </dgm:pt>
    <dgm:pt modelId="{941B7BA1-EBC2-46DF-90BC-C74513782A39}" type="pres">
      <dgm:prSet presAssocID="{53425936-9E45-4DCB-9778-1C2264ABA661}" presName="composite" presStyleCnt="0"/>
      <dgm:spPr/>
    </dgm:pt>
    <dgm:pt modelId="{A6A1F65A-B41F-4FBB-AD85-1E690F5E8C79}" type="pres">
      <dgm:prSet presAssocID="{53425936-9E45-4DCB-9778-1C2264ABA661}" presName="background" presStyleLbl="node0" presStyleIdx="3" presStyleCnt="4"/>
      <dgm:spPr/>
    </dgm:pt>
    <dgm:pt modelId="{26B9AA37-7ECA-402F-91BF-C29113025B8C}" type="pres">
      <dgm:prSet presAssocID="{53425936-9E45-4DCB-9778-1C2264ABA661}" presName="text" presStyleLbl="fgAcc0" presStyleIdx="3" presStyleCnt="4">
        <dgm:presLayoutVars>
          <dgm:chPref val="3"/>
        </dgm:presLayoutVars>
      </dgm:prSet>
      <dgm:spPr/>
    </dgm:pt>
    <dgm:pt modelId="{59B17208-04F7-4589-8460-CE03B714947B}" type="pres">
      <dgm:prSet presAssocID="{53425936-9E45-4DCB-9778-1C2264ABA661}" presName="hierChild2" presStyleCnt="0"/>
      <dgm:spPr/>
    </dgm:pt>
  </dgm:ptLst>
  <dgm:cxnLst>
    <dgm:cxn modelId="{F7987006-FE5B-4FE8-A9E7-197AE659B6CD}" srcId="{D6D2AD0F-6D42-4615-BB7E-7E9218527C8B}" destId="{87319F21-5430-4444-8756-7C57B7160BAC}" srcOrd="1" destOrd="0" parTransId="{D7D7425B-E21B-42DC-80DE-1B58B1800F30}" sibTransId="{64C7607E-64FD-46B3-AE9D-A5CA1CFAEFFB}"/>
    <dgm:cxn modelId="{F2F4B907-1C4E-416C-8E0F-236319344B41}" srcId="{D6D2AD0F-6D42-4615-BB7E-7E9218527C8B}" destId="{085EFA9A-3AFE-41C3-90B6-20B4C4DB4648}" srcOrd="2" destOrd="0" parTransId="{19B8C7D8-2206-4EE1-BEB8-4A5F00BAB3CD}" sibTransId="{EBFC5AFF-44EF-4513-80F5-49F615D3D1C4}"/>
    <dgm:cxn modelId="{7D96F521-D017-47F4-9D22-96EDD70DEFAA}" type="presOf" srcId="{D6D2AD0F-6D42-4615-BB7E-7E9218527C8B}" destId="{8560B4AC-B8C4-4A10-8E6E-0D82A83D124B}" srcOrd="0" destOrd="0" presId="urn:microsoft.com/office/officeart/2005/8/layout/hierarchy1"/>
    <dgm:cxn modelId="{7F6F0737-BE0E-4582-9400-5B5870851CF1}" srcId="{D6D2AD0F-6D42-4615-BB7E-7E9218527C8B}" destId="{53425936-9E45-4DCB-9778-1C2264ABA661}" srcOrd="3" destOrd="0" parTransId="{6E28E84E-B51A-4858-8DCA-9F14D183DC17}" sibTransId="{C94167B0-48ED-4C2D-B449-BE992B2088BB}"/>
    <dgm:cxn modelId="{9FE10538-D1EB-4E9A-A793-C04AD3F05B23}" type="presOf" srcId="{2BA96704-F65D-457B-BEE1-7C723D64DE20}" destId="{E1086375-F4F0-4F8E-BECC-6EF2D5A9DBBF}" srcOrd="0" destOrd="0" presId="urn:microsoft.com/office/officeart/2005/8/layout/hierarchy1"/>
    <dgm:cxn modelId="{D2D93C7E-4326-4B05-8206-182307BA6434}" srcId="{D6D2AD0F-6D42-4615-BB7E-7E9218527C8B}" destId="{2BA96704-F65D-457B-BEE1-7C723D64DE20}" srcOrd="0" destOrd="0" parTransId="{14207488-918A-474F-828B-E8144B69458B}" sibTransId="{77116EED-B913-433A-9402-90A535E877F5}"/>
    <dgm:cxn modelId="{8B78D3D3-2032-4D82-BD86-67C297677C1A}" type="presOf" srcId="{085EFA9A-3AFE-41C3-90B6-20B4C4DB4648}" destId="{ECD25894-F4A9-4A91-BBAF-B9249FE2ACB5}" srcOrd="0" destOrd="0" presId="urn:microsoft.com/office/officeart/2005/8/layout/hierarchy1"/>
    <dgm:cxn modelId="{337029F9-FF64-4B79-8A7D-039DC09D6273}" type="presOf" srcId="{87319F21-5430-4444-8756-7C57B7160BAC}" destId="{4DF61CF7-9D04-4B74-97EC-739CCDE2BFB4}" srcOrd="0" destOrd="0" presId="urn:microsoft.com/office/officeart/2005/8/layout/hierarchy1"/>
    <dgm:cxn modelId="{B59B73FF-28A8-4154-9F08-F79BA91A41B2}" type="presOf" srcId="{53425936-9E45-4DCB-9778-1C2264ABA661}" destId="{26B9AA37-7ECA-402F-91BF-C29113025B8C}" srcOrd="0" destOrd="0" presId="urn:microsoft.com/office/officeart/2005/8/layout/hierarchy1"/>
    <dgm:cxn modelId="{D5D53EF8-626D-4393-8231-0A9564FDDDE7}" type="presParOf" srcId="{8560B4AC-B8C4-4A10-8E6E-0D82A83D124B}" destId="{CAA530DB-20D9-4165-9F6D-0F6BCD6842F2}" srcOrd="0" destOrd="0" presId="urn:microsoft.com/office/officeart/2005/8/layout/hierarchy1"/>
    <dgm:cxn modelId="{DA02C9FC-972F-4FBC-8AB5-A0E4B16D71A8}" type="presParOf" srcId="{CAA530DB-20D9-4165-9F6D-0F6BCD6842F2}" destId="{3F438BC4-FD5B-401E-BFAB-90CD6EA66568}" srcOrd="0" destOrd="0" presId="urn:microsoft.com/office/officeart/2005/8/layout/hierarchy1"/>
    <dgm:cxn modelId="{FA78F962-4E78-464A-9ED9-CE94F482DF71}" type="presParOf" srcId="{3F438BC4-FD5B-401E-BFAB-90CD6EA66568}" destId="{4AEECB67-9D6F-45A6-9EDD-F64F3A258056}" srcOrd="0" destOrd="0" presId="urn:microsoft.com/office/officeart/2005/8/layout/hierarchy1"/>
    <dgm:cxn modelId="{9796DF82-8655-4568-9E3E-DED01F125393}" type="presParOf" srcId="{3F438BC4-FD5B-401E-BFAB-90CD6EA66568}" destId="{E1086375-F4F0-4F8E-BECC-6EF2D5A9DBBF}" srcOrd="1" destOrd="0" presId="urn:microsoft.com/office/officeart/2005/8/layout/hierarchy1"/>
    <dgm:cxn modelId="{211D7717-7309-414C-AB60-2C1BD2C98DCE}" type="presParOf" srcId="{CAA530DB-20D9-4165-9F6D-0F6BCD6842F2}" destId="{EE631545-8C22-4B2F-87B6-4DBFA0059B74}" srcOrd="1" destOrd="0" presId="urn:microsoft.com/office/officeart/2005/8/layout/hierarchy1"/>
    <dgm:cxn modelId="{02183B01-32F5-4932-B0F4-F31B92F78685}" type="presParOf" srcId="{8560B4AC-B8C4-4A10-8E6E-0D82A83D124B}" destId="{4E8383BD-3741-452A-8778-BC961A742A6E}" srcOrd="1" destOrd="0" presId="urn:microsoft.com/office/officeart/2005/8/layout/hierarchy1"/>
    <dgm:cxn modelId="{F961DAF9-A61F-4DBB-B131-409516066416}" type="presParOf" srcId="{4E8383BD-3741-452A-8778-BC961A742A6E}" destId="{ED3F41D0-CF65-4726-BCA3-B6852F7B3B14}" srcOrd="0" destOrd="0" presId="urn:microsoft.com/office/officeart/2005/8/layout/hierarchy1"/>
    <dgm:cxn modelId="{6168C89D-CD65-471F-87AD-0F993EC8ECA8}" type="presParOf" srcId="{ED3F41D0-CF65-4726-BCA3-B6852F7B3B14}" destId="{37CB13D6-983A-42EB-81E2-1CE8E30BF2E9}" srcOrd="0" destOrd="0" presId="urn:microsoft.com/office/officeart/2005/8/layout/hierarchy1"/>
    <dgm:cxn modelId="{8A265E5F-B844-42B8-AD9B-6D6071E9D1B8}" type="presParOf" srcId="{ED3F41D0-CF65-4726-BCA3-B6852F7B3B14}" destId="{4DF61CF7-9D04-4B74-97EC-739CCDE2BFB4}" srcOrd="1" destOrd="0" presId="urn:microsoft.com/office/officeart/2005/8/layout/hierarchy1"/>
    <dgm:cxn modelId="{DB4A9F38-D8AA-4D3C-850A-7D3704EB4C72}" type="presParOf" srcId="{4E8383BD-3741-452A-8778-BC961A742A6E}" destId="{5662A727-9EBF-4965-9011-EC19D22D1344}" srcOrd="1" destOrd="0" presId="urn:microsoft.com/office/officeart/2005/8/layout/hierarchy1"/>
    <dgm:cxn modelId="{1D4F6734-6177-41A0-8FFF-78440A5A3A8F}" type="presParOf" srcId="{8560B4AC-B8C4-4A10-8E6E-0D82A83D124B}" destId="{EB9B97F9-1F78-4080-9945-0510CBF83CB2}" srcOrd="2" destOrd="0" presId="urn:microsoft.com/office/officeart/2005/8/layout/hierarchy1"/>
    <dgm:cxn modelId="{6F29FA90-08D0-4EB4-B4C1-3E9F5D287D78}" type="presParOf" srcId="{EB9B97F9-1F78-4080-9945-0510CBF83CB2}" destId="{F792F7BA-4BB9-48C1-B772-058EA1B32C46}" srcOrd="0" destOrd="0" presId="urn:microsoft.com/office/officeart/2005/8/layout/hierarchy1"/>
    <dgm:cxn modelId="{96CE31B1-08B4-4325-8B7E-9749D2CE5300}" type="presParOf" srcId="{F792F7BA-4BB9-48C1-B772-058EA1B32C46}" destId="{AF15DD77-8C2D-4DA8-B0AE-6ADFCFAF4C62}" srcOrd="0" destOrd="0" presId="urn:microsoft.com/office/officeart/2005/8/layout/hierarchy1"/>
    <dgm:cxn modelId="{B3D229CB-B35E-4DF6-86EC-89723C3B80BA}" type="presParOf" srcId="{F792F7BA-4BB9-48C1-B772-058EA1B32C46}" destId="{ECD25894-F4A9-4A91-BBAF-B9249FE2ACB5}" srcOrd="1" destOrd="0" presId="urn:microsoft.com/office/officeart/2005/8/layout/hierarchy1"/>
    <dgm:cxn modelId="{2326BDDD-3CCC-4724-85F8-0E0E02AB3BB3}" type="presParOf" srcId="{EB9B97F9-1F78-4080-9945-0510CBF83CB2}" destId="{F5790C58-A500-4E6E-BACD-8008AF8ED4A6}" srcOrd="1" destOrd="0" presId="urn:microsoft.com/office/officeart/2005/8/layout/hierarchy1"/>
    <dgm:cxn modelId="{FD4188D7-2CEC-4A8E-BB32-05ED8E236B1C}" type="presParOf" srcId="{8560B4AC-B8C4-4A10-8E6E-0D82A83D124B}" destId="{A997A13B-9D51-40E9-A0E8-031C6E03583A}" srcOrd="3" destOrd="0" presId="urn:microsoft.com/office/officeart/2005/8/layout/hierarchy1"/>
    <dgm:cxn modelId="{B4EA29AA-5617-46E1-95A8-FDAE88EB2FCA}" type="presParOf" srcId="{A997A13B-9D51-40E9-A0E8-031C6E03583A}" destId="{941B7BA1-EBC2-46DF-90BC-C74513782A39}" srcOrd="0" destOrd="0" presId="urn:microsoft.com/office/officeart/2005/8/layout/hierarchy1"/>
    <dgm:cxn modelId="{9E2A32E8-D340-4CD8-9CDD-3500EC3BDAB9}" type="presParOf" srcId="{941B7BA1-EBC2-46DF-90BC-C74513782A39}" destId="{A6A1F65A-B41F-4FBB-AD85-1E690F5E8C79}" srcOrd="0" destOrd="0" presId="urn:microsoft.com/office/officeart/2005/8/layout/hierarchy1"/>
    <dgm:cxn modelId="{31756C5F-C7D6-4365-AD33-105663330DF6}" type="presParOf" srcId="{941B7BA1-EBC2-46DF-90BC-C74513782A39}" destId="{26B9AA37-7ECA-402F-91BF-C29113025B8C}" srcOrd="1" destOrd="0" presId="urn:microsoft.com/office/officeart/2005/8/layout/hierarchy1"/>
    <dgm:cxn modelId="{1206DC7D-BA30-4465-9DBA-42FF4CFA1EFB}" type="presParOf" srcId="{A997A13B-9D51-40E9-A0E8-031C6E03583A}" destId="{59B17208-04F7-4589-8460-CE03B714947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EECB67-9D6F-45A6-9EDD-F64F3A258056}">
      <dsp:nvSpPr>
        <dsp:cNvPr id="0" name=""/>
        <dsp:cNvSpPr/>
      </dsp:nvSpPr>
      <dsp:spPr>
        <a:xfrm>
          <a:off x="2854" y="1261213"/>
          <a:ext cx="2038262" cy="12942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086375-F4F0-4F8E-BECC-6EF2D5A9DBBF}">
      <dsp:nvSpPr>
        <dsp:cNvPr id="0" name=""/>
        <dsp:cNvSpPr/>
      </dsp:nvSpPr>
      <dsp:spPr>
        <a:xfrm>
          <a:off x="229328" y="1476363"/>
          <a:ext cx="2038262" cy="129429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i="0" kern="1200"/>
            <a:t>Our Vision</a:t>
          </a:r>
          <a:endParaRPr lang="en-US" sz="1300" kern="1200"/>
        </a:p>
      </dsp:txBody>
      <dsp:txXfrm>
        <a:off x="267237" y="1514272"/>
        <a:ext cx="1962444" cy="1218478"/>
      </dsp:txXfrm>
    </dsp:sp>
    <dsp:sp modelId="{37CB13D6-983A-42EB-81E2-1CE8E30BF2E9}">
      <dsp:nvSpPr>
        <dsp:cNvPr id="0" name=""/>
        <dsp:cNvSpPr/>
      </dsp:nvSpPr>
      <dsp:spPr>
        <a:xfrm>
          <a:off x="2494064" y="1261213"/>
          <a:ext cx="2038262" cy="12942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F61CF7-9D04-4B74-97EC-739CCDE2BFB4}">
      <dsp:nvSpPr>
        <dsp:cNvPr id="0" name=""/>
        <dsp:cNvSpPr/>
      </dsp:nvSpPr>
      <dsp:spPr>
        <a:xfrm>
          <a:off x="2720537" y="1476363"/>
          <a:ext cx="2038262" cy="129429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0" i="0" kern="1200"/>
            <a:t>Our vision is empowered members taking collective action for safe, equitable workplaces and high-quality health care for all Ontarians.</a:t>
          </a:r>
          <a:endParaRPr lang="en-US" sz="1300" kern="1200"/>
        </a:p>
      </dsp:txBody>
      <dsp:txXfrm>
        <a:off x="2758446" y="1514272"/>
        <a:ext cx="1962444" cy="1218478"/>
      </dsp:txXfrm>
    </dsp:sp>
    <dsp:sp modelId="{AF15DD77-8C2D-4DA8-B0AE-6ADFCFAF4C62}">
      <dsp:nvSpPr>
        <dsp:cNvPr id="0" name=""/>
        <dsp:cNvSpPr/>
      </dsp:nvSpPr>
      <dsp:spPr>
        <a:xfrm>
          <a:off x="4985273" y="1261213"/>
          <a:ext cx="2038262" cy="12942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D25894-F4A9-4A91-BBAF-B9249FE2ACB5}">
      <dsp:nvSpPr>
        <dsp:cNvPr id="0" name=""/>
        <dsp:cNvSpPr/>
      </dsp:nvSpPr>
      <dsp:spPr>
        <a:xfrm>
          <a:off x="5211747" y="1476363"/>
          <a:ext cx="2038262" cy="129429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i="0" kern="1200"/>
            <a:t>Our Mission</a:t>
          </a:r>
          <a:endParaRPr lang="en-US" sz="1300" kern="1200"/>
        </a:p>
      </dsp:txBody>
      <dsp:txXfrm>
        <a:off x="5249656" y="1514272"/>
        <a:ext cx="1962444" cy="1218478"/>
      </dsp:txXfrm>
    </dsp:sp>
    <dsp:sp modelId="{A6A1F65A-B41F-4FBB-AD85-1E690F5E8C79}">
      <dsp:nvSpPr>
        <dsp:cNvPr id="0" name=""/>
        <dsp:cNvSpPr/>
      </dsp:nvSpPr>
      <dsp:spPr>
        <a:xfrm>
          <a:off x="7476483" y="1261213"/>
          <a:ext cx="2038262" cy="12942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B9AA37-7ECA-402F-91BF-C29113025B8C}">
      <dsp:nvSpPr>
        <dsp:cNvPr id="0" name=""/>
        <dsp:cNvSpPr/>
      </dsp:nvSpPr>
      <dsp:spPr>
        <a:xfrm>
          <a:off x="7702956" y="1476363"/>
          <a:ext cx="2038262" cy="129429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0" i="0" kern="1200"/>
            <a:t>Our mission at ONA is to defend the rights of and advocate for nurses and health-care professionals who care for the health of Ontarians.</a:t>
          </a:r>
          <a:endParaRPr lang="en-US" sz="1300" kern="1200"/>
        </a:p>
      </dsp:txBody>
      <dsp:txXfrm>
        <a:off x="7740865" y="1514272"/>
        <a:ext cx="1962444" cy="121847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87150-C7CC-83D6-21D7-422B11E5A6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9B4AF4-1A49-7AEB-B4EB-48E8133F14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2FE40EC-0C5C-93FC-4681-4DE96690A34C}"/>
              </a:ext>
            </a:extLst>
          </p:cNvPr>
          <p:cNvSpPr>
            <a:spLocks noGrp="1"/>
          </p:cNvSpPr>
          <p:nvPr>
            <p:ph type="dt" sz="half" idx="10"/>
          </p:nvPr>
        </p:nvSpPr>
        <p:spPr/>
        <p:txBody>
          <a:bodyPr/>
          <a:lstStyle/>
          <a:p>
            <a:fld id="{55AEE362-BCD3-4713-9E49-6ED108E32D7D}" type="datetimeFigureOut">
              <a:rPr lang="en-US" smtClean="0"/>
              <a:t>1/4/2026</a:t>
            </a:fld>
            <a:endParaRPr lang="en-US"/>
          </a:p>
        </p:txBody>
      </p:sp>
      <p:sp>
        <p:nvSpPr>
          <p:cNvPr id="5" name="Footer Placeholder 4">
            <a:extLst>
              <a:ext uri="{FF2B5EF4-FFF2-40B4-BE49-F238E27FC236}">
                <a16:creationId xmlns:a16="http://schemas.microsoft.com/office/drawing/2014/main" id="{3CE476EC-0C84-5386-3DA5-30D24A63F7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293CDA-FF05-52C9-C037-A87B0FBB7C13}"/>
              </a:ext>
            </a:extLst>
          </p:cNvPr>
          <p:cNvSpPr>
            <a:spLocks noGrp="1"/>
          </p:cNvSpPr>
          <p:nvPr>
            <p:ph type="sldNum" sz="quarter" idx="12"/>
          </p:nvPr>
        </p:nvSpPr>
        <p:spPr/>
        <p:txBody>
          <a:bodyPr/>
          <a:lstStyle/>
          <a:p>
            <a:fld id="{4A508FB9-DDF0-4BCF-AED5-AF09EC752290}" type="slidenum">
              <a:rPr lang="en-US" smtClean="0"/>
              <a:t>‹#›</a:t>
            </a:fld>
            <a:endParaRPr lang="en-US"/>
          </a:p>
        </p:txBody>
      </p:sp>
    </p:spTree>
    <p:extLst>
      <p:ext uri="{BB962C8B-B14F-4D97-AF65-F5344CB8AC3E}">
        <p14:creationId xmlns:p14="http://schemas.microsoft.com/office/powerpoint/2010/main" val="342331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C9D17-C5CC-BB4B-F39C-DA9908B528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85209F-320B-04BB-1C88-D0D70A738E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96DA2B-C3A3-43DC-08B4-E27AAF9B19D9}"/>
              </a:ext>
            </a:extLst>
          </p:cNvPr>
          <p:cNvSpPr>
            <a:spLocks noGrp="1"/>
          </p:cNvSpPr>
          <p:nvPr>
            <p:ph type="dt" sz="half" idx="10"/>
          </p:nvPr>
        </p:nvSpPr>
        <p:spPr/>
        <p:txBody>
          <a:bodyPr/>
          <a:lstStyle/>
          <a:p>
            <a:fld id="{55AEE362-BCD3-4713-9E49-6ED108E32D7D}" type="datetimeFigureOut">
              <a:rPr lang="en-US" smtClean="0"/>
              <a:t>1/4/2026</a:t>
            </a:fld>
            <a:endParaRPr lang="en-US"/>
          </a:p>
        </p:txBody>
      </p:sp>
      <p:sp>
        <p:nvSpPr>
          <p:cNvPr id="5" name="Footer Placeholder 4">
            <a:extLst>
              <a:ext uri="{FF2B5EF4-FFF2-40B4-BE49-F238E27FC236}">
                <a16:creationId xmlns:a16="http://schemas.microsoft.com/office/drawing/2014/main" id="{95CC75A1-019F-1C6B-80A0-6762E9DE44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2BC1B1-8E7C-9EB7-1CE8-D931AEBB7E67}"/>
              </a:ext>
            </a:extLst>
          </p:cNvPr>
          <p:cNvSpPr>
            <a:spLocks noGrp="1"/>
          </p:cNvSpPr>
          <p:nvPr>
            <p:ph type="sldNum" sz="quarter" idx="12"/>
          </p:nvPr>
        </p:nvSpPr>
        <p:spPr/>
        <p:txBody>
          <a:bodyPr/>
          <a:lstStyle/>
          <a:p>
            <a:fld id="{4A508FB9-DDF0-4BCF-AED5-AF09EC752290}" type="slidenum">
              <a:rPr lang="en-US" smtClean="0"/>
              <a:t>‹#›</a:t>
            </a:fld>
            <a:endParaRPr lang="en-US"/>
          </a:p>
        </p:txBody>
      </p:sp>
    </p:spTree>
    <p:extLst>
      <p:ext uri="{BB962C8B-B14F-4D97-AF65-F5344CB8AC3E}">
        <p14:creationId xmlns:p14="http://schemas.microsoft.com/office/powerpoint/2010/main" val="3076282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45860-2D91-74A0-575F-6A3EAF39CE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1905561-2E51-DC17-8D7B-613980136E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04D754-98CA-4BAF-6140-EE609462A7FC}"/>
              </a:ext>
            </a:extLst>
          </p:cNvPr>
          <p:cNvSpPr>
            <a:spLocks noGrp="1"/>
          </p:cNvSpPr>
          <p:nvPr>
            <p:ph type="dt" sz="half" idx="10"/>
          </p:nvPr>
        </p:nvSpPr>
        <p:spPr/>
        <p:txBody>
          <a:bodyPr/>
          <a:lstStyle/>
          <a:p>
            <a:fld id="{55AEE362-BCD3-4713-9E49-6ED108E32D7D}" type="datetimeFigureOut">
              <a:rPr lang="en-US" smtClean="0"/>
              <a:t>1/4/2026</a:t>
            </a:fld>
            <a:endParaRPr lang="en-US"/>
          </a:p>
        </p:txBody>
      </p:sp>
      <p:sp>
        <p:nvSpPr>
          <p:cNvPr id="5" name="Footer Placeholder 4">
            <a:extLst>
              <a:ext uri="{FF2B5EF4-FFF2-40B4-BE49-F238E27FC236}">
                <a16:creationId xmlns:a16="http://schemas.microsoft.com/office/drawing/2014/main" id="{97D09973-8AAB-03B2-00AA-61B74C3680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87C3A7-47A0-EBA3-4205-0F71CE1E8277}"/>
              </a:ext>
            </a:extLst>
          </p:cNvPr>
          <p:cNvSpPr>
            <a:spLocks noGrp="1"/>
          </p:cNvSpPr>
          <p:nvPr>
            <p:ph type="sldNum" sz="quarter" idx="12"/>
          </p:nvPr>
        </p:nvSpPr>
        <p:spPr/>
        <p:txBody>
          <a:bodyPr/>
          <a:lstStyle/>
          <a:p>
            <a:fld id="{4A508FB9-DDF0-4BCF-AED5-AF09EC752290}" type="slidenum">
              <a:rPr lang="en-US" smtClean="0"/>
              <a:t>‹#›</a:t>
            </a:fld>
            <a:endParaRPr lang="en-US"/>
          </a:p>
        </p:txBody>
      </p:sp>
    </p:spTree>
    <p:extLst>
      <p:ext uri="{BB962C8B-B14F-4D97-AF65-F5344CB8AC3E}">
        <p14:creationId xmlns:p14="http://schemas.microsoft.com/office/powerpoint/2010/main" val="3421630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7B9D2-044C-6273-C89A-5571AD29C8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F58B8C-3D89-0774-6EC0-F5C5948E0A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DCC320-404D-B1E2-19B4-6846AA057E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14EB1F-1AE5-C2F7-9E3A-1FA22A7EF436}"/>
              </a:ext>
            </a:extLst>
          </p:cNvPr>
          <p:cNvSpPr>
            <a:spLocks noGrp="1"/>
          </p:cNvSpPr>
          <p:nvPr>
            <p:ph type="dt" sz="half" idx="10"/>
          </p:nvPr>
        </p:nvSpPr>
        <p:spPr/>
        <p:txBody>
          <a:bodyPr/>
          <a:lstStyle/>
          <a:p>
            <a:fld id="{55AEE362-BCD3-4713-9E49-6ED108E32D7D}" type="datetimeFigureOut">
              <a:rPr lang="en-US" smtClean="0"/>
              <a:t>1/4/2026</a:t>
            </a:fld>
            <a:endParaRPr lang="en-US"/>
          </a:p>
        </p:txBody>
      </p:sp>
      <p:sp>
        <p:nvSpPr>
          <p:cNvPr id="6" name="Footer Placeholder 5">
            <a:extLst>
              <a:ext uri="{FF2B5EF4-FFF2-40B4-BE49-F238E27FC236}">
                <a16:creationId xmlns:a16="http://schemas.microsoft.com/office/drawing/2014/main" id="{06B7B187-7433-6A46-5BBC-B2C6E61EF5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792852-54A4-9DED-71F6-A00C186D7E24}"/>
              </a:ext>
            </a:extLst>
          </p:cNvPr>
          <p:cNvSpPr>
            <a:spLocks noGrp="1"/>
          </p:cNvSpPr>
          <p:nvPr>
            <p:ph type="sldNum" sz="quarter" idx="12"/>
          </p:nvPr>
        </p:nvSpPr>
        <p:spPr/>
        <p:txBody>
          <a:bodyPr/>
          <a:lstStyle/>
          <a:p>
            <a:fld id="{4A508FB9-DDF0-4BCF-AED5-AF09EC752290}" type="slidenum">
              <a:rPr lang="en-US" smtClean="0"/>
              <a:t>‹#›</a:t>
            </a:fld>
            <a:endParaRPr lang="en-US"/>
          </a:p>
        </p:txBody>
      </p:sp>
    </p:spTree>
    <p:extLst>
      <p:ext uri="{BB962C8B-B14F-4D97-AF65-F5344CB8AC3E}">
        <p14:creationId xmlns:p14="http://schemas.microsoft.com/office/powerpoint/2010/main" val="1101247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CFF89-A2FC-8904-A86D-D165CA98F4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B5122A-ED40-EB37-6FE2-8A4DA1130B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77CFF29-0604-1627-A9D3-A864A173A1D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712B96-477A-A703-B69F-16E1E61B7D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7B71EC0-19C4-05B7-3931-E0AE9F4E3C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EC9529-6B79-C44D-FE4B-C7295DBF6A11}"/>
              </a:ext>
            </a:extLst>
          </p:cNvPr>
          <p:cNvSpPr>
            <a:spLocks noGrp="1"/>
          </p:cNvSpPr>
          <p:nvPr>
            <p:ph type="dt" sz="half" idx="10"/>
          </p:nvPr>
        </p:nvSpPr>
        <p:spPr/>
        <p:txBody>
          <a:bodyPr/>
          <a:lstStyle/>
          <a:p>
            <a:fld id="{55AEE362-BCD3-4713-9E49-6ED108E32D7D}" type="datetimeFigureOut">
              <a:rPr lang="en-US" smtClean="0"/>
              <a:t>1/4/2026</a:t>
            </a:fld>
            <a:endParaRPr lang="en-US"/>
          </a:p>
        </p:txBody>
      </p:sp>
      <p:sp>
        <p:nvSpPr>
          <p:cNvPr id="8" name="Footer Placeholder 7">
            <a:extLst>
              <a:ext uri="{FF2B5EF4-FFF2-40B4-BE49-F238E27FC236}">
                <a16:creationId xmlns:a16="http://schemas.microsoft.com/office/drawing/2014/main" id="{8240F633-5421-9621-4E6D-876FEFC638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359E77-6814-6A0D-4CDD-35A72D254A03}"/>
              </a:ext>
            </a:extLst>
          </p:cNvPr>
          <p:cNvSpPr>
            <a:spLocks noGrp="1"/>
          </p:cNvSpPr>
          <p:nvPr>
            <p:ph type="sldNum" sz="quarter" idx="12"/>
          </p:nvPr>
        </p:nvSpPr>
        <p:spPr/>
        <p:txBody>
          <a:bodyPr/>
          <a:lstStyle/>
          <a:p>
            <a:fld id="{4A508FB9-DDF0-4BCF-AED5-AF09EC752290}" type="slidenum">
              <a:rPr lang="en-US" smtClean="0"/>
              <a:t>‹#›</a:t>
            </a:fld>
            <a:endParaRPr lang="en-US"/>
          </a:p>
        </p:txBody>
      </p:sp>
    </p:spTree>
    <p:extLst>
      <p:ext uri="{BB962C8B-B14F-4D97-AF65-F5344CB8AC3E}">
        <p14:creationId xmlns:p14="http://schemas.microsoft.com/office/powerpoint/2010/main" val="1228490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1D637-7EAF-C1F2-DFC2-CE978F40C4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419C24-AE85-9FD1-13BC-570E1863CE51}"/>
              </a:ext>
            </a:extLst>
          </p:cNvPr>
          <p:cNvSpPr>
            <a:spLocks noGrp="1"/>
          </p:cNvSpPr>
          <p:nvPr>
            <p:ph type="dt" sz="half" idx="10"/>
          </p:nvPr>
        </p:nvSpPr>
        <p:spPr/>
        <p:txBody>
          <a:bodyPr/>
          <a:lstStyle/>
          <a:p>
            <a:fld id="{55AEE362-BCD3-4713-9E49-6ED108E32D7D}" type="datetimeFigureOut">
              <a:rPr lang="en-US" smtClean="0"/>
              <a:t>1/4/2026</a:t>
            </a:fld>
            <a:endParaRPr lang="en-US"/>
          </a:p>
        </p:txBody>
      </p:sp>
      <p:sp>
        <p:nvSpPr>
          <p:cNvPr id="4" name="Footer Placeholder 3">
            <a:extLst>
              <a:ext uri="{FF2B5EF4-FFF2-40B4-BE49-F238E27FC236}">
                <a16:creationId xmlns:a16="http://schemas.microsoft.com/office/drawing/2014/main" id="{7FE4516D-5D9C-3EE7-3802-BEC216B8DB3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8119B0-6E4C-872D-FB61-6E7A3FE08714}"/>
              </a:ext>
            </a:extLst>
          </p:cNvPr>
          <p:cNvSpPr>
            <a:spLocks noGrp="1"/>
          </p:cNvSpPr>
          <p:nvPr>
            <p:ph type="sldNum" sz="quarter" idx="12"/>
          </p:nvPr>
        </p:nvSpPr>
        <p:spPr/>
        <p:txBody>
          <a:bodyPr/>
          <a:lstStyle/>
          <a:p>
            <a:fld id="{4A508FB9-DDF0-4BCF-AED5-AF09EC752290}" type="slidenum">
              <a:rPr lang="en-US" smtClean="0"/>
              <a:t>‹#›</a:t>
            </a:fld>
            <a:endParaRPr lang="en-US"/>
          </a:p>
        </p:txBody>
      </p:sp>
    </p:spTree>
    <p:extLst>
      <p:ext uri="{BB962C8B-B14F-4D97-AF65-F5344CB8AC3E}">
        <p14:creationId xmlns:p14="http://schemas.microsoft.com/office/powerpoint/2010/main" val="4882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88225A-EB8A-647E-5837-E5298E76E11C}"/>
              </a:ext>
            </a:extLst>
          </p:cNvPr>
          <p:cNvSpPr>
            <a:spLocks noGrp="1"/>
          </p:cNvSpPr>
          <p:nvPr>
            <p:ph type="dt" sz="half" idx="10"/>
          </p:nvPr>
        </p:nvSpPr>
        <p:spPr/>
        <p:txBody>
          <a:bodyPr/>
          <a:lstStyle/>
          <a:p>
            <a:fld id="{55AEE362-BCD3-4713-9E49-6ED108E32D7D}" type="datetimeFigureOut">
              <a:rPr lang="en-US" smtClean="0"/>
              <a:t>1/4/2026</a:t>
            </a:fld>
            <a:endParaRPr lang="en-US"/>
          </a:p>
        </p:txBody>
      </p:sp>
      <p:sp>
        <p:nvSpPr>
          <p:cNvPr id="3" name="Footer Placeholder 2">
            <a:extLst>
              <a:ext uri="{FF2B5EF4-FFF2-40B4-BE49-F238E27FC236}">
                <a16:creationId xmlns:a16="http://schemas.microsoft.com/office/drawing/2014/main" id="{4BD67C54-466F-6DF0-FAE7-43FCF7B54C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4DF1D31-46DC-B5D2-64B2-1584CF6E4F8B}"/>
              </a:ext>
            </a:extLst>
          </p:cNvPr>
          <p:cNvSpPr>
            <a:spLocks noGrp="1"/>
          </p:cNvSpPr>
          <p:nvPr>
            <p:ph type="sldNum" sz="quarter" idx="12"/>
          </p:nvPr>
        </p:nvSpPr>
        <p:spPr/>
        <p:txBody>
          <a:bodyPr/>
          <a:lstStyle/>
          <a:p>
            <a:fld id="{4A508FB9-DDF0-4BCF-AED5-AF09EC752290}" type="slidenum">
              <a:rPr lang="en-US" smtClean="0"/>
              <a:t>‹#›</a:t>
            </a:fld>
            <a:endParaRPr lang="en-US"/>
          </a:p>
        </p:txBody>
      </p:sp>
    </p:spTree>
    <p:extLst>
      <p:ext uri="{BB962C8B-B14F-4D97-AF65-F5344CB8AC3E}">
        <p14:creationId xmlns:p14="http://schemas.microsoft.com/office/powerpoint/2010/main" val="2563665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8C313-5E44-0133-AEF5-F79A561F25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0BCA195-A1BE-2290-3106-8830F2A6B8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9CF24ED-133B-91EF-B99F-DDD4D5E110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570290-F223-799F-F480-AD28953E5C9E}"/>
              </a:ext>
            </a:extLst>
          </p:cNvPr>
          <p:cNvSpPr>
            <a:spLocks noGrp="1"/>
          </p:cNvSpPr>
          <p:nvPr>
            <p:ph type="dt" sz="half" idx="10"/>
          </p:nvPr>
        </p:nvSpPr>
        <p:spPr/>
        <p:txBody>
          <a:bodyPr/>
          <a:lstStyle/>
          <a:p>
            <a:fld id="{55AEE362-BCD3-4713-9E49-6ED108E32D7D}" type="datetimeFigureOut">
              <a:rPr lang="en-US" smtClean="0"/>
              <a:t>1/4/2026</a:t>
            </a:fld>
            <a:endParaRPr lang="en-US"/>
          </a:p>
        </p:txBody>
      </p:sp>
      <p:sp>
        <p:nvSpPr>
          <p:cNvPr id="6" name="Footer Placeholder 5">
            <a:extLst>
              <a:ext uri="{FF2B5EF4-FFF2-40B4-BE49-F238E27FC236}">
                <a16:creationId xmlns:a16="http://schemas.microsoft.com/office/drawing/2014/main" id="{54786CA1-0B8F-59C1-12CD-B2B0175652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3F0417-AE5B-560F-60F9-BD15AF811A42}"/>
              </a:ext>
            </a:extLst>
          </p:cNvPr>
          <p:cNvSpPr>
            <a:spLocks noGrp="1"/>
          </p:cNvSpPr>
          <p:nvPr>
            <p:ph type="sldNum" sz="quarter" idx="12"/>
          </p:nvPr>
        </p:nvSpPr>
        <p:spPr/>
        <p:txBody>
          <a:bodyPr/>
          <a:lstStyle/>
          <a:p>
            <a:fld id="{4A508FB9-DDF0-4BCF-AED5-AF09EC752290}" type="slidenum">
              <a:rPr lang="en-US" smtClean="0"/>
              <a:t>‹#›</a:t>
            </a:fld>
            <a:endParaRPr lang="en-US"/>
          </a:p>
        </p:txBody>
      </p:sp>
    </p:spTree>
    <p:extLst>
      <p:ext uri="{BB962C8B-B14F-4D97-AF65-F5344CB8AC3E}">
        <p14:creationId xmlns:p14="http://schemas.microsoft.com/office/powerpoint/2010/main" val="1275724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7AA51-0D64-B483-FEE4-3890655BB2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85234D-90A8-1C00-1EE9-FD7F2660AD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EF71D4B-F6C5-CD4D-6A26-61F64DDF13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CD9D3B-56D3-2E4C-4692-A3209AD449E4}"/>
              </a:ext>
            </a:extLst>
          </p:cNvPr>
          <p:cNvSpPr>
            <a:spLocks noGrp="1"/>
          </p:cNvSpPr>
          <p:nvPr>
            <p:ph type="dt" sz="half" idx="10"/>
          </p:nvPr>
        </p:nvSpPr>
        <p:spPr/>
        <p:txBody>
          <a:bodyPr/>
          <a:lstStyle/>
          <a:p>
            <a:fld id="{55AEE362-BCD3-4713-9E49-6ED108E32D7D}" type="datetimeFigureOut">
              <a:rPr lang="en-US" smtClean="0"/>
              <a:t>1/4/2026</a:t>
            </a:fld>
            <a:endParaRPr lang="en-US"/>
          </a:p>
        </p:txBody>
      </p:sp>
      <p:sp>
        <p:nvSpPr>
          <p:cNvPr id="6" name="Footer Placeholder 5">
            <a:extLst>
              <a:ext uri="{FF2B5EF4-FFF2-40B4-BE49-F238E27FC236}">
                <a16:creationId xmlns:a16="http://schemas.microsoft.com/office/drawing/2014/main" id="{4CF470E1-6059-CFA9-9593-1737AB879F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68BBB0-6762-7361-76CC-9F65987C8EF8}"/>
              </a:ext>
            </a:extLst>
          </p:cNvPr>
          <p:cNvSpPr>
            <a:spLocks noGrp="1"/>
          </p:cNvSpPr>
          <p:nvPr>
            <p:ph type="sldNum" sz="quarter" idx="12"/>
          </p:nvPr>
        </p:nvSpPr>
        <p:spPr/>
        <p:txBody>
          <a:bodyPr/>
          <a:lstStyle/>
          <a:p>
            <a:fld id="{4A508FB9-DDF0-4BCF-AED5-AF09EC752290}" type="slidenum">
              <a:rPr lang="en-US" smtClean="0"/>
              <a:t>‹#›</a:t>
            </a:fld>
            <a:endParaRPr lang="en-US"/>
          </a:p>
        </p:txBody>
      </p:sp>
    </p:spTree>
    <p:extLst>
      <p:ext uri="{BB962C8B-B14F-4D97-AF65-F5344CB8AC3E}">
        <p14:creationId xmlns:p14="http://schemas.microsoft.com/office/powerpoint/2010/main" val="3805726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716D0-AE0E-F2E3-F60F-8E7A6A15AD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2668E57-DF1A-9891-34FC-D1183F66F7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B71B9A-AC29-A1B3-A7A1-E643FA0E283F}"/>
              </a:ext>
            </a:extLst>
          </p:cNvPr>
          <p:cNvSpPr>
            <a:spLocks noGrp="1"/>
          </p:cNvSpPr>
          <p:nvPr>
            <p:ph type="dt" sz="half" idx="10"/>
          </p:nvPr>
        </p:nvSpPr>
        <p:spPr/>
        <p:txBody>
          <a:bodyPr/>
          <a:lstStyle/>
          <a:p>
            <a:fld id="{55AEE362-BCD3-4713-9E49-6ED108E32D7D}" type="datetimeFigureOut">
              <a:rPr lang="en-US" smtClean="0"/>
              <a:t>1/4/2026</a:t>
            </a:fld>
            <a:endParaRPr lang="en-US"/>
          </a:p>
        </p:txBody>
      </p:sp>
      <p:sp>
        <p:nvSpPr>
          <p:cNvPr id="5" name="Footer Placeholder 4">
            <a:extLst>
              <a:ext uri="{FF2B5EF4-FFF2-40B4-BE49-F238E27FC236}">
                <a16:creationId xmlns:a16="http://schemas.microsoft.com/office/drawing/2014/main" id="{EEA0BF7B-687B-8AF1-E0CC-E805B34E01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27BE04-090C-701C-5CB1-089DCB047BE7}"/>
              </a:ext>
            </a:extLst>
          </p:cNvPr>
          <p:cNvSpPr>
            <a:spLocks noGrp="1"/>
          </p:cNvSpPr>
          <p:nvPr>
            <p:ph type="sldNum" sz="quarter" idx="12"/>
          </p:nvPr>
        </p:nvSpPr>
        <p:spPr/>
        <p:txBody>
          <a:bodyPr/>
          <a:lstStyle/>
          <a:p>
            <a:fld id="{4A508FB9-DDF0-4BCF-AED5-AF09EC752290}" type="slidenum">
              <a:rPr lang="en-US" smtClean="0"/>
              <a:t>‹#›</a:t>
            </a:fld>
            <a:endParaRPr lang="en-US"/>
          </a:p>
        </p:txBody>
      </p:sp>
    </p:spTree>
    <p:extLst>
      <p:ext uri="{BB962C8B-B14F-4D97-AF65-F5344CB8AC3E}">
        <p14:creationId xmlns:p14="http://schemas.microsoft.com/office/powerpoint/2010/main" val="492820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975EF1-2CB1-9925-4C3D-EAD45D32B1C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2D4AD30-8898-24E1-6CCB-BE4C5CD1ED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C2AB19-F642-9962-285B-BDB7C066C87D}"/>
              </a:ext>
            </a:extLst>
          </p:cNvPr>
          <p:cNvSpPr>
            <a:spLocks noGrp="1"/>
          </p:cNvSpPr>
          <p:nvPr>
            <p:ph type="dt" sz="half" idx="10"/>
          </p:nvPr>
        </p:nvSpPr>
        <p:spPr/>
        <p:txBody>
          <a:bodyPr/>
          <a:lstStyle/>
          <a:p>
            <a:fld id="{55AEE362-BCD3-4713-9E49-6ED108E32D7D}" type="datetimeFigureOut">
              <a:rPr lang="en-US" smtClean="0"/>
              <a:t>1/4/2026</a:t>
            </a:fld>
            <a:endParaRPr lang="en-US"/>
          </a:p>
        </p:txBody>
      </p:sp>
      <p:sp>
        <p:nvSpPr>
          <p:cNvPr id="5" name="Footer Placeholder 4">
            <a:extLst>
              <a:ext uri="{FF2B5EF4-FFF2-40B4-BE49-F238E27FC236}">
                <a16:creationId xmlns:a16="http://schemas.microsoft.com/office/drawing/2014/main" id="{B26BAC07-182C-783E-6450-6969B533C4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2B5E50-2A05-2111-F996-0296139EBC32}"/>
              </a:ext>
            </a:extLst>
          </p:cNvPr>
          <p:cNvSpPr>
            <a:spLocks noGrp="1"/>
          </p:cNvSpPr>
          <p:nvPr>
            <p:ph type="sldNum" sz="quarter" idx="12"/>
          </p:nvPr>
        </p:nvSpPr>
        <p:spPr/>
        <p:txBody>
          <a:bodyPr/>
          <a:lstStyle/>
          <a:p>
            <a:fld id="{4A508FB9-DDF0-4BCF-AED5-AF09EC752290}" type="slidenum">
              <a:rPr lang="en-US" smtClean="0"/>
              <a:t>‹#›</a:t>
            </a:fld>
            <a:endParaRPr lang="en-US"/>
          </a:p>
        </p:txBody>
      </p:sp>
    </p:spTree>
    <p:extLst>
      <p:ext uri="{BB962C8B-B14F-4D97-AF65-F5344CB8AC3E}">
        <p14:creationId xmlns:p14="http://schemas.microsoft.com/office/powerpoint/2010/main" val="625862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05E04-3134-7C84-41A2-6619FA47F5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F1B1F1F-7F7F-8D0F-F255-257BD3CE1B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8FF064-8B8E-31EC-2792-6FC2A68DD4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AEE362-BCD3-4713-9E49-6ED108E32D7D}" type="datetimeFigureOut">
              <a:rPr lang="en-US" smtClean="0"/>
              <a:t>1/4/2026</a:t>
            </a:fld>
            <a:endParaRPr lang="en-US"/>
          </a:p>
        </p:txBody>
      </p:sp>
      <p:sp>
        <p:nvSpPr>
          <p:cNvPr id="5" name="Footer Placeholder 4">
            <a:extLst>
              <a:ext uri="{FF2B5EF4-FFF2-40B4-BE49-F238E27FC236}">
                <a16:creationId xmlns:a16="http://schemas.microsoft.com/office/drawing/2014/main" id="{52E22D5D-98F6-4891-8353-1429EACAA3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BB723E4-0666-01C7-B8F4-058E923B74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08FB9-DDF0-4BCF-AED5-AF09EC752290}" type="slidenum">
              <a:rPr lang="en-US" smtClean="0"/>
              <a:t>‹#›</a:t>
            </a:fld>
            <a:endParaRPr lang="en-US"/>
          </a:p>
        </p:txBody>
      </p:sp>
    </p:spTree>
    <p:extLst>
      <p:ext uri="{BB962C8B-B14F-4D97-AF65-F5344CB8AC3E}">
        <p14:creationId xmlns:p14="http://schemas.microsoft.com/office/powerpoint/2010/main" val="2958047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ona.org/about-ona/meet-the-board-of-directors/" TargetMode="External"/><Relationship Id="rId2" Type="http://schemas.openxmlformats.org/officeDocument/2006/relationships/hyperlink" Target="https://www.ona.org/digital-map/" TargetMode="Externa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pn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ona.org/bargaining"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www.ona.org/your-contracts-rights/your-rights-at-work/"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ona.org/member-services/member-assistance/ona-insurance-benefits/"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ona.johnson.ca/"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and white logo&#10;&#10;Description automatically generated">
            <a:extLst>
              <a:ext uri="{FF2B5EF4-FFF2-40B4-BE49-F238E27FC236}">
                <a16:creationId xmlns:a16="http://schemas.microsoft.com/office/drawing/2014/main" id="{F47BEAB6-0781-BA5A-9597-7772F2AAB6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7" y="1943182"/>
            <a:ext cx="10905066" cy="2971634"/>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7399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FBFE7-1DA6-DA94-94DC-4B9679358D43}"/>
            </a:ext>
          </a:extLst>
        </p:cNvPr>
        <p:cNvGrpSpPr/>
        <p:nvPr/>
      </p:nvGrpSpPr>
      <p:grpSpPr>
        <a:xfrm>
          <a:off x="0" y="0"/>
          <a:ext cx="0" cy="0"/>
          <a:chOff x="0" y="0"/>
          <a:chExt cx="0" cy="0"/>
        </a:xfrm>
      </p:grpSpPr>
      <p:pic>
        <p:nvPicPr>
          <p:cNvPr id="3" name="Picture 2" descr="A black and white logo&#10;&#10;Description automatically generated">
            <a:extLst>
              <a:ext uri="{FF2B5EF4-FFF2-40B4-BE49-F238E27FC236}">
                <a16:creationId xmlns:a16="http://schemas.microsoft.com/office/drawing/2014/main" id="{9BFEBFFF-64BD-387F-34B7-C9B45720EF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6713" y="346148"/>
            <a:ext cx="3939356" cy="1111177"/>
          </a:xfrm>
          <a:prstGeom prst="rect">
            <a:avLst/>
          </a:prstGeom>
        </p:spPr>
      </p:pic>
      <p:graphicFrame>
        <p:nvGraphicFramePr>
          <p:cNvPr id="6" name="TextBox 3">
            <a:extLst>
              <a:ext uri="{FF2B5EF4-FFF2-40B4-BE49-F238E27FC236}">
                <a16:creationId xmlns:a16="http://schemas.microsoft.com/office/drawing/2014/main" id="{0D730D39-595F-EF95-AE53-6DBAA5F0E17F}"/>
              </a:ext>
            </a:extLst>
          </p:cNvPr>
          <p:cNvGraphicFramePr/>
          <p:nvPr/>
        </p:nvGraphicFramePr>
        <p:xfrm>
          <a:off x="1214439" y="2274837"/>
          <a:ext cx="9744074" cy="40318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77283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A84B152-3496-4C52-AF08-97AFFC09D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Freeform: Shape 11">
            <a:extLst>
              <a:ext uri="{FF2B5EF4-FFF2-40B4-BE49-F238E27FC236}">
                <a16:creationId xmlns:a16="http://schemas.microsoft.com/office/drawing/2014/main" id="{6B2ADB95-0FA3-4BD7-A8AC-89D014A8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9A9B6685-DE44-378F-466F-EFB8ED8B29B2}"/>
              </a:ext>
            </a:extLst>
          </p:cNvPr>
          <p:cNvSpPr txBox="1"/>
          <p:nvPr/>
        </p:nvSpPr>
        <p:spPr>
          <a:xfrm>
            <a:off x="838201" y="1825625"/>
            <a:ext cx="4206072" cy="1598334"/>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b="1" i="0" dirty="0">
                <a:effectLst/>
              </a:rPr>
              <a:t>ONA Fast Facts</a:t>
            </a:r>
          </a:p>
          <a:p>
            <a:pPr fontAlgn="base">
              <a:lnSpc>
                <a:spcPct val="90000"/>
              </a:lnSpc>
              <a:spcAft>
                <a:spcPts val="600"/>
              </a:spcAft>
            </a:pPr>
            <a:r>
              <a:rPr lang="en-US" b="0" i="0" dirty="0">
                <a:effectLst/>
              </a:rPr>
              <a:t>68,000  ONA members</a:t>
            </a:r>
            <a:br>
              <a:rPr lang="en-US" b="0" i="0" dirty="0">
                <a:effectLst/>
              </a:rPr>
            </a:br>
            <a:r>
              <a:rPr lang="en-US" b="0" i="0" dirty="0">
                <a:effectLst/>
              </a:rPr>
              <a:t>18,000  Nursing student affiliate members</a:t>
            </a:r>
            <a:br>
              <a:rPr lang="en-US" b="0" i="0" dirty="0">
                <a:effectLst/>
              </a:rPr>
            </a:br>
            <a:r>
              <a:rPr lang="en-US" b="0" i="0" dirty="0">
                <a:effectLst/>
              </a:rPr>
              <a:t>63 </a:t>
            </a:r>
            <a:r>
              <a:rPr lang="en-US" dirty="0"/>
              <a:t> Locals across Ontario</a:t>
            </a:r>
            <a:br>
              <a:rPr lang="en-US" b="0" i="0" dirty="0">
                <a:effectLst/>
              </a:rPr>
            </a:br>
            <a:r>
              <a:rPr lang="en-US" b="0" i="0" dirty="0">
                <a:effectLst/>
              </a:rPr>
              <a:t>500+  ONA Bargaining Unit Presidents</a:t>
            </a:r>
          </a:p>
          <a:p>
            <a:pPr indent="-228600" fontAlgn="base">
              <a:lnSpc>
                <a:spcPct val="90000"/>
              </a:lnSpc>
              <a:spcAft>
                <a:spcPts val="600"/>
              </a:spcAft>
              <a:buFont typeface="Arial" panose="020B0604020202020204" pitchFamily="34" charset="0"/>
              <a:buChar char="•"/>
            </a:pPr>
            <a:endParaRPr lang="en-US" b="0" i="0" dirty="0">
              <a:effectLst/>
            </a:endParaRPr>
          </a:p>
        </p:txBody>
      </p:sp>
      <p:sp>
        <p:nvSpPr>
          <p:cNvPr id="14" name="Oval 13">
            <a:extLst>
              <a:ext uri="{FF2B5EF4-FFF2-40B4-BE49-F238E27FC236}">
                <a16:creationId xmlns:a16="http://schemas.microsoft.com/office/drawing/2014/main" id="{C924DBCE-E731-4B22-8181-A39C1D862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630884" cy="630884"/>
          </a:xfrm>
          <a:prstGeom prst="ellipse">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4CBF9756-6AC8-4C65-84DF-56FBFFA1D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0227"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pic>
        <p:nvPicPr>
          <p:cNvPr id="3" name="Picture 2" descr="A black and white logo&#10;&#10;Description automatically generated">
            <a:extLst>
              <a:ext uri="{FF2B5EF4-FFF2-40B4-BE49-F238E27FC236}">
                <a16:creationId xmlns:a16="http://schemas.microsoft.com/office/drawing/2014/main" id="{B8F62264-8CCB-BB34-EA01-936BF281ADFD}"/>
              </a:ext>
            </a:extLst>
          </p:cNvPr>
          <p:cNvPicPr>
            <a:picLocks noChangeAspect="1"/>
          </p:cNvPicPr>
          <p:nvPr/>
        </p:nvPicPr>
        <p:blipFill>
          <a:blip r:embed="rId2">
            <a:extLst>
              <a:ext uri="{28A0092B-C50C-407E-A947-70E740481C1C}">
                <a14:useLocalDpi xmlns:a14="http://schemas.microsoft.com/office/drawing/2010/main" val="0"/>
              </a:ext>
            </a:extLst>
          </a:blip>
          <a:srcRect l="72078" r="672"/>
          <a:stretch/>
        </p:blipFill>
        <p:spPr>
          <a:xfrm>
            <a:off x="7751975" y="1075239"/>
            <a:ext cx="4128603" cy="4128603"/>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8" name="Freeform: Shape 17">
            <a:extLst>
              <a:ext uri="{FF2B5EF4-FFF2-40B4-BE49-F238E27FC236}">
                <a16:creationId xmlns:a16="http://schemas.microsoft.com/office/drawing/2014/main" id="{2D385988-EAAF-4C27-AF8A-2BFBECAF3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20" name="Straight Connector 19">
            <a:extLst>
              <a:ext uri="{FF2B5EF4-FFF2-40B4-BE49-F238E27FC236}">
                <a16:creationId xmlns:a16="http://schemas.microsoft.com/office/drawing/2014/main" id="{43621FD4-D14D-45D5-9A57-9A2DE5EA59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2" name="Freeform: Shape 21">
            <a:extLst>
              <a:ext uri="{FF2B5EF4-FFF2-40B4-BE49-F238E27FC236}">
                <a16:creationId xmlns:a16="http://schemas.microsoft.com/office/drawing/2014/main" id="{B621D332-7329-4994-8836-C429A51B7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2D20F754-35A9-4508-BE3C-C59996D143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750501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Freeform: Shape 10">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629A0997-F154-9118-1F6C-E0DF9BC2F4A5}"/>
              </a:ext>
            </a:extLst>
          </p:cNvPr>
          <p:cNvSpPr txBox="1"/>
          <p:nvPr/>
        </p:nvSpPr>
        <p:spPr>
          <a:xfrm>
            <a:off x="838200" y="1825625"/>
            <a:ext cx="5393361" cy="4351338"/>
          </a:xfrm>
          <a:prstGeom prst="rect">
            <a:avLst/>
          </a:prstGeom>
        </p:spPr>
        <p:txBody>
          <a:bodyPr vert="horz" lIns="91440" tIns="45720" rIns="91440" bIns="45720" rtlCol="0">
            <a:normAutofit/>
          </a:bodyPr>
          <a:lstStyle/>
          <a:p>
            <a:pPr indent="-228600" fontAlgn="base">
              <a:lnSpc>
                <a:spcPct val="90000"/>
              </a:lnSpc>
              <a:spcAft>
                <a:spcPts val="600"/>
              </a:spcAft>
              <a:buFont typeface="Arial" panose="020B0604020202020204" pitchFamily="34" charset="0"/>
              <a:buChar char="•"/>
            </a:pPr>
            <a:r>
              <a:rPr lang="en-US" b="1" i="0">
                <a:effectLst/>
              </a:rPr>
              <a:t>ONA represents members in the following workplaces:</a:t>
            </a:r>
          </a:p>
          <a:p>
            <a:pPr indent="-228600" fontAlgn="base">
              <a:lnSpc>
                <a:spcPct val="90000"/>
              </a:lnSpc>
              <a:spcAft>
                <a:spcPts val="600"/>
              </a:spcAft>
              <a:buFont typeface="Arial" panose="020B0604020202020204" pitchFamily="34" charset="0"/>
              <a:buChar char="•"/>
            </a:pPr>
            <a:r>
              <a:rPr lang="en-US" i="0">
                <a:effectLst/>
              </a:rPr>
              <a:t>Hospitals.</a:t>
            </a:r>
          </a:p>
          <a:p>
            <a:pPr indent="-228600" fontAlgn="base">
              <a:lnSpc>
                <a:spcPct val="90000"/>
              </a:lnSpc>
              <a:spcAft>
                <a:spcPts val="600"/>
              </a:spcAft>
              <a:buFont typeface="Arial" panose="020B0604020202020204" pitchFamily="34" charset="0"/>
              <a:buChar char="•"/>
            </a:pPr>
            <a:r>
              <a:rPr lang="en-US" b="0" i="0">
                <a:effectLst/>
              </a:rPr>
              <a:t>Nursing Homes.</a:t>
            </a:r>
          </a:p>
          <a:p>
            <a:pPr indent="-228600" fontAlgn="base">
              <a:lnSpc>
                <a:spcPct val="90000"/>
              </a:lnSpc>
              <a:spcAft>
                <a:spcPts val="600"/>
              </a:spcAft>
              <a:buFont typeface="Arial" panose="020B0604020202020204" pitchFamily="34" charset="0"/>
              <a:buChar char="•"/>
            </a:pPr>
            <a:r>
              <a:rPr lang="en-US" b="0" i="0">
                <a:effectLst/>
              </a:rPr>
              <a:t>Homes for the Aged.</a:t>
            </a:r>
          </a:p>
          <a:p>
            <a:pPr indent="-228600" fontAlgn="base">
              <a:lnSpc>
                <a:spcPct val="90000"/>
              </a:lnSpc>
              <a:spcAft>
                <a:spcPts val="600"/>
              </a:spcAft>
              <a:buFont typeface="Arial" panose="020B0604020202020204" pitchFamily="34" charset="0"/>
              <a:buChar char="•"/>
            </a:pPr>
            <a:r>
              <a:rPr lang="en-US" b="0" i="0">
                <a:effectLst/>
              </a:rPr>
              <a:t>Public Health.</a:t>
            </a:r>
          </a:p>
          <a:p>
            <a:pPr indent="-228600" fontAlgn="base">
              <a:lnSpc>
                <a:spcPct val="90000"/>
              </a:lnSpc>
              <a:spcAft>
                <a:spcPts val="600"/>
              </a:spcAft>
              <a:buFont typeface="Arial" panose="020B0604020202020204" pitchFamily="34" charset="0"/>
              <a:buChar char="•"/>
            </a:pPr>
            <a:r>
              <a:rPr lang="en-US" b="0" i="0">
                <a:effectLst/>
              </a:rPr>
              <a:t>Home and Community Care Support Services.</a:t>
            </a:r>
          </a:p>
          <a:p>
            <a:pPr indent="-228600" fontAlgn="base">
              <a:lnSpc>
                <a:spcPct val="90000"/>
              </a:lnSpc>
              <a:spcAft>
                <a:spcPts val="600"/>
              </a:spcAft>
              <a:buFont typeface="Arial" panose="020B0604020202020204" pitchFamily="34" charset="0"/>
              <a:buChar char="•"/>
            </a:pPr>
            <a:r>
              <a:rPr lang="en-US" b="0" i="0">
                <a:effectLst/>
              </a:rPr>
              <a:t>Home Care.</a:t>
            </a:r>
          </a:p>
          <a:p>
            <a:pPr indent="-228600" fontAlgn="base">
              <a:lnSpc>
                <a:spcPct val="90000"/>
              </a:lnSpc>
              <a:spcAft>
                <a:spcPts val="600"/>
              </a:spcAft>
              <a:buFont typeface="Arial" panose="020B0604020202020204" pitchFamily="34" charset="0"/>
              <a:buChar char="•"/>
            </a:pPr>
            <a:r>
              <a:rPr lang="en-US" b="0" i="0">
                <a:effectLst/>
              </a:rPr>
              <a:t>Clinics.</a:t>
            </a:r>
          </a:p>
          <a:p>
            <a:pPr indent="-228600" fontAlgn="base">
              <a:lnSpc>
                <a:spcPct val="90000"/>
              </a:lnSpc>
              <a:spcAft>
                <a:spcPts val="600"/>
              </a:spcAft>
              <a:buFont typeface="Arial" panose="020B0604020202020204" pitchFamily="34" charset="0"/>
              <a:buChar char="•"/>
            </a:pPr>
            <a:r>
              <a:rPr lang="en-US" b="0" i="0">
                <a:effectLst/>
              </a:rPr>
              <a:t>Industry.</a:t>
            </a:r>
          </a:p>
          <a:p>
            <a:pPr indent="-228600" fontAlgn="base">
              <a:lnSpc>
                <a:spcPct val="90000"/>
              </a:lnSpc>
              <a:spcAft>
                <a:spcPts val="600"/>
              </a:spcAft>
              <a:buFont typeface="Arial" panose="020B0604020202020204" pitchFamily="34" charset="0"/>
              <a:buChar char="•"/>
            </a:pPr>
            <a:r>
              <a:rPr lang="en-US" b="0" i="0">
                <a:effectLst/>
              </a:rPr>
              <a:t>Family Health Teams.</a:t>
            </a:r>
          </a:p>
          <a:p>
            <a:pPr indent="-228600" fontAlgn="base">
              <a:lnSpc>
                <a:spcPct val="90000"/>
              </a:lnSpc>
              <a:spcAft>
                <a:spcPts val="600"/>
              </a:spcAft>
              <a:buFont typeface="Arial" panose="020B0604020202020204" pitchFamily="34" charset="0"/>
              <a:buChar char="•"/>
            </a:pPr>
            <a:r>
              <a:rPr lang="en-US" b="0" i="0">
                <a:effectLst/>
              </a:rPr>
              <a:t>Community Health Centres.</a:t>
            </a:r>
            <a:endParaRPr lang="en-US"/>
          </a:p>
        </p:txBody>
      </p:sp>
      <p:sp>
        <p:nvSpPr>
          <p:cNvPr id="13" name="Oval 12">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ack and white logo&#10;&#10;Description automatically generated">
            <a:extLst>
              <a:ext uri="{FF2B5EF4-FFF2-40B4-BE49-F238E27FC236}">
                <a16:creationId xmlns:a16="http://schemas.microsoft.com/office/drawing/2014/main" id="{A77E5AEB-27EC-291C-CDCD-C02C601C65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7184" y="2591842"/>
            <a:ext cx="3781051" cy="1030337"/>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15" name="Freeform: Shape 14">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17" name="Straight Connector 16">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9" name="Freeform: Shape 18">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Shape 22">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1608164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black and white logo&#10;&#10;Description automatically generated">
            <a:extLst>
              <a:ext uri="{FF2B5EF4-FFF2-40B4-BE49-F238E27FC236}">
                <a16:creationId xmlns:a16="http://schemas.microsoft.com/office/drawing/2014/main" id="{2177A9EC-511D-8F3B-F9AD-B695CCA74B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182" y="2693209"/>
            <a:ext cx="4777381" cy="1301838"/>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TextBox 2">
            <a:extLst>
              <a:ext uri="{FF2B5EF4-FFF2-40B4-BE49-F238E27FC236}">
                <a16:creationId xmlns:a16="http://schemas.microsoft.com/office/drawing/2014/main" id="{7B156A16-786D-46AA-CFA9-1DB6BCD71FFB}"/>
              </a:ext>
            </a:extLst>
          </p:cNvPr>
          <p:cNvSpPr txBox="1"/>
          <p:nvPr/>
        </p:nvSpPr>
        <p:spPr>
          <a:xfrm>
            <a:off x="5894962" y="1984443"/>
            <a:ext cx="5458838" cy="4192520"/>
          </a:xfrm>
          <a:prstGeom prst="rect">
            <a:avLst/>
          </a:prstGeom>
        </p:spPr>
        <p:txBody>
          <a:bodyPr vert="horz" lIns="91440" tIns="45720" rIns="91440" bIns="45720" rtlCol="0">
            <a:normAutofit/>
          </a:bodyPr>
          <a:lstStyle/>
          <a:p>
            <a:pPr indent="-228600" fontAlgn="base">
              <a:lnSpc>
                <a:spcPct val="90000"/>
              </a:lnSpc>
              <a:spcAft>
                <a:spcPts val="600"/>
              </a:spcAft>
              <a:buFont typeface="Arial" panose="020B0604020202020204" pitchFamily="34" charset="0"/>
              <a:buChar char="•"/>
            </a:pPr>
            <a:r>
              <a:rPr lang="en-US" b="1" i="0" dirty="0">
                <a:effectLst/>
              </a:rPr>
              <a:t>ONA members include:</a:t>
            </a:r>
          </a:p>
          <a:p>
            <a:pPr indent="-228600" fontAlgn="base">
              <a:lnSpc>
                <a:spcPct val="90000"/>
              </a:lnSpc>
              <a:spcAft>
                <a:spcPts val="600"/>
              </a:spcAft>
              <a:buFont typeface="Arial" panose="020B0604020202020204" pitchFamily="34" charset="0"/>
              <a:buChar char="•"/>
            </a:pPr>
            <a:r>
              <a:rPr lang="en-US" b="0" i="0" dirty="0">
                <a:effectLst/>
              </a:rPr>
              <a:t>Registered nurses.</a:t>
            </a:r>
          </a:p>
          <a:p>
            <a:pPr indent="-228600" fontAlgn="base">
              <a:lnSpc>
                <a:spcPct val="90000"/>
              </a:lnSpc>
              <a:spcAft>
                <a:spcPts val="600"/>
              </a:spcAft>
              <a:buFont typeface="Arial" panose="020B0604020202020204" pitchFamily="34" charset="0"/>
              <a:buChar char="•"/>
            </a:pPr>
            <a:r>
              <a:rPr lang="en-US" b="0" i="0" dirty="0">
                <a:effectLst/>
              </a:rPr>
              <a:t>Nurse practitioners.</a:t>
            </a:r>
          </a:p>
          <a:p>
            <a:pPr indent="-228600" fontAlgn="base">
              <a:lnSpc>
                <a:spcPct val="90000"/>
              </a:lnSpc>
              <a:spcAft>
                <a:spcPts val="600"/>
              </a:spcAft>
              <a:buFont typeface="Arial" panose="020B0604020202020204" pitchFamily="34" charset="0"/>
              <a:buChar char="•"/>
            </a:pPr>
            <a:r>
              <a:rPr lang="en-US" b="0" i="0" dirty="0">
                <a:effectLst/>
              </a:rPr>
              <a:t>Registered practical nurses.</a:t>
            </a:r>
          </a:p>
          <a:p>
            <a:pPr indent="-228600" fontAlgn="base">
              <a:lnSpc>
                <a:spcPct val="90000"/>
              </a:lnSpc>
              <a:spcAft>
                <a:spcPts val="600"/>
              </a:spcAft>
              <a:buFont typeface="Arial" panose="020B0604020202020204" pitchFamily="34" charset="0"/>
              <a:buChar char="•"/>
            </a:pPr>
            <a:r>
              <a:rPr lang="en-US" dirty="0"/>
              <a:t>Therapists- PT, OT, SLP, RT, Radiation therapists</a:t>
            </a:r>
            <a:r>
              <a:rPr lang="en-US" b="0" i="0" dirty="0">
                <a:effectLst/>
              </a:rPr>
              <a:t>.</a:t>
            </a:r>
          </a:p>
          <a:p>
            <a:pPr indent="-228600" fontAlgn="base">
              <a:lnSpc>
                <a:spcPct val="90000"/>
              </a:lnSpc>
              <a:spcAft>
                <a:spcPts val="600"/>
              </a:spcAft>
              <a:buFont typeface="Arial" panose="020B0604020202020204" pitchFamily="34" charset="0"/>
              <a:buChar char="•"/>
            </a:pPr>
            <a:r>
              <a:rPr lang="en-US" b="0" i="0" dirty="0">
                <a:effectLst/>
              </a:rPr>
              <a:t>Medical Laboratory Technologists.</a:t>
            </a:r>
          </a:p>
          <a:p>
            <a:pPr indent="-228600" fontAlgn="base">
              <a:lnSpc>
                <a:spcPct val="90000"/>
              </a:lnSpc>
              <a:spcAft>
                <a:spcPts val="600"/>
              </a:spcAft>
              <a:buFont typeface="Arial" panose="020B0604020202020204" pitchFamily="34" charset="0"/>
              <a:buChar char="•"/>
            </a:pPr>
            <a:r>
              <a:rPr lang="en-US" b="0" i="0" dirty="0">
                <a:effectLst/>
              </a:rPr>
              <a:t>Pharmacy Technicians.</a:t>
            </a:r>
          </a:p>
          <a:p>
            <a:pPr indent="-228600" fontAlgn="base">
              <a:lnSpc>
                <a:spcPct val="90000"/>
              </a:lnSpc>
              <a:spcAft>
                <a:spcPts val="600"/>
              </a:spcAft>
              <a:buFont typeface="Arial" panose="020B0604020202020204" pitchFamily="34" charset="0"/>
              <a:buChar char="•"/>
            </a:pPr>
            <a:r>
              <a:rPr lang="en-US" b="0" i="0" dirty="0">
                <a:effectLst/>
              </a:rPr>
              <a:t>Social Workers.</a:t>
            </a:r>
          </a:p>
          <a:p>
            <a:pPr indent="-228600" fontAlgn="base">
              <a:lnSpc>
                <a:spcPct val="90000"/>
              </a:lnSpc>
              <a:spcAft>
                <a:spcPts val="600"/>
              </a:spcAft>
              <a:buFont typeface="Arial" panose="020B0604020202020204" pitchFamily="34" charset="0"/>
              <a:buChar char="•"/>
            </a:pPr>
            <a:r>
              <a:rPr lang="en-US" dirty="0"/>
              <a:t>Dietitians.</a:t>
            </a:r>
            <a:endParaRPr lang="en-US" b="0" i="0" dirty="0">
              <a:effectLst/>
            </a:endParaRPr>
          </a:p>
          <a:p>
            <a:pPr indent="-228600" fontAlgn="base">
              <a:lnSpc>
                <a:spcPct val="90000"/>
              </a:lnSpc>
              <a:spcAft>
                <a:spcPts val="600"/>
              </a:spcAft>
              <a:buFont typeface="Arial" panose="020B0604020202020204" pitchFamily="34" charset="0"/>
              <a:buChar char="•"/>
            </a:pPr>
            <a:r>
              <a:rPr lang="en-US" b="0" i="0" dirty="0">
                <a:effectLst/>
              </a:rPr>
              <a:t>Medical Radiation Technologists.</a:t>
            </a:r>
          </a:p>
          <a:p>
            <a:pPr indent="-228600" fontAlgn="base">
              <a:lnSpc>
                <a:spcPct val="90000"/>
              </a:lnSpc>
              <a:spcAft>
                <a:spcPts val="600"/>
              </a:spcAft>
              <a:buFont typeface="Arial" panose="020B0604020202020204" pitchFamily="34" charset="0"/>
              <a:buChar char="•"/>
            </a:pPr>
            <a:r>
              <a:rPr lang="en-US" b="0" i="0" dirty="0">
                <a:effectLst/>
              </a:rPr>
              <a:t>And many more.</a:t>
            </a:r>
          </a:p>
        </p:txBody>
      </p:sp>
    </p:spTree>
    <p:extLst>
      <p:ext uri="{BB962C8B-B14F-4D97-AF65-F5344CB8AC3E}">
        <p14:creationId xmlns:p14="http://schemas.microsoft.com/office/powerpoint/2010/main" val="578270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FF1AFE-6053-C3BA-0910-599BC7FD19D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AEC5BC9-CA2C-7CCF-3101-3F941CEF15A5}"/>
              </a:ext>
            </a:extLst>
          </p:cNvPr>
          <p:cNvSpPr txBox="1"/>
          <p:nvPr/>
        </p:nvSpPr>
        <p:spPr>
          <a:xfrm>
            <a:off x="559316" y="537295"/>
            <a:ext cx="4765949" cy="3353476"/>
          </a:xfrm>
          <a:prstGeom prst="rect">
            <a:avLst/>
          </a:prstGeom>
        </p:spPr>
        <p:txBody>
          <a:bodyPr vert="horz" lIns="91440" tIns="45720" rIns="91440" bIns="45720" rtlCol="0" anchor="t">
            <a:noAutofit/>
          </a:bodyPr>
          <a:lstStyle/>
          <a:p>
            <a:pPr indent="-228600">
              <a:lnSpc>
                <a:spcPct val="90000"/>
              </a:lnSpc>
              <a:spcAft>
                <a:spcPts val="600"/>
              </a:spcAft>
              <a:buFont typeface="Arial" panose="020B0604020202020204" pitchFamily="34" charset="0"/>
              <a:buChar char="•"/>
            </a:pPr>
            <a:r>
              <a:rPr lang="en-US" b="1" i="0" dirty="0">
                <a:solidFill>
                  <a:schemeClr val="tx2"/>
                </a:solidFill>
                <a:effectLst/>
              </a:rPr>
              <a:t>Your Union, Your Power</a:t>
            </a:r>
          </a:p>
          <a:p>
            <a:pPr indent="-228600" fontAlgn="base">
              <a:lnSpc>
                <a:spcPct val="90000"/>
              </a:lnSpc>
              <a:spcAft>
                <a:spcPts val="600"/>
              </a:spcAft>
              <a:buFont typeface="Arial" panose="020B0604020202020204" pitchFamily="34" charset="0"/>
              <a:buChar char="•"/>
            </a:pPr>
            <a:r>
              <a:rPr lang="en-US" b="0" i="0" dirty="0">
                <a:solidFill>
                  <a:schemeClr val="tx2"/>
                </a:solidFill>
                <a:effectLst/>
              </a:rPr>
              <a:t>A union is formed when the employees decide they want to speak with one strong, collective voice. ONA is built and led by members’ needs and priorities.  </a:t>
            </a:r>
          </a:p>
          <a:p>
            <a:pPr indent="-228600" fontAlgn="base">
              <a:lnSpc>
                <a:spcPct val="90000"/>
              </a:lnSpc>
              <a:spcAft>
                <a:spcPts val="600"/>
              </a:spcAft>
              <a:buFont typeface="Arial" panose="020B0604020202020204" pitchFamily="34" charset="0"/>
              <a:buChar char="•"/>
            </a:pPr>
            <a:endParaRPr lang="en-US" b="0" i="0" dirty="0">
              <a:solidFill>
                <a:schemeClr val="tx2"/>
              </a:solidFill>
              <a:effectLst/>
            </a:endParaRPr>
          </a:p>
          <a:p>
            <a:pPr indent="-228600" fontAlgn="base">
              <a:lnSpc>
                <a:spcPct val="90000"/>
              </a:lnSpc>
              <a:spcAft>
                <a:spcPts val="600"/>
              </a:spcAft>
              <a:buFont typeface="Arial" panose="020B0604020202020204" pitchFamily="34" charset="0"/>
              <a:buChar char="•"/>
            </a:pPr>
            <a:r>
              <a:rPr lang="en-US" b="0" i="0" dirty="0">
                <a:solidFill>
                  <a:schemeClr val="tx2"/>
                </a:solidFill>
                <a:effectLst/>
              </a:rPr>
              <a:t>Members are organized into more than 500 Bargaining Units in 60 Locals </a:t>
            </a:r>
            <a:r>
              <a:rPr lang="en-US" b="0" i="0" u="sng" dirty="0">
                <a:solidFill>
                  <a:schemeClr val="tx2"/>
                </a:solidFill>
                <a:effectLst/>
                <a:hlinkClick r:id="rId2"/>
              </a:rPr>
              <a:t>across Ontario</a:t>
            </a:r>
            <a:r>
              <a:rPr lang="en-US" b="0" i="0" dirty="0">
                <a:solidFill>
                  <a:schemeClr val="tx2"/>
                </a:solidFill>
                <a:effectLst/>
              </a:rPr>
              <a:t>. You elect your executives and representatives, who work with ONA staff to improve your working conditions and maintain your rights in the workplace.  </a:t>
            </a:r>
          </a:p>
          <a:p>
            <a:pPr indent="-228600" fontAlgn="base">
              <a:lnSpc>
                <a:spcPct val="90000"/>
              </a:lnSpc>
              <a:spcAft>
                <a:spcPts val="600"/>
              </a:spcAft>
              <a:buFont typeface="Arial" panose="020B0604020202020204" pitchFamily="34" charset="0"/>
              <a:buChar char="•"/>
            </a:pPr>
            <a:endParaRPr lang="en-US" b="0" i="0" dirty="0">
              <a:solidFill>
                <a:schemeClr val="tx2"/>
              </a:solidFill>
              <a:effectLst/>
            </a:endParaRPr>
          </a:p>
          <a:p>
            <a:pPr indent="-228600" fontAlgn="base">
              <a:lnSpc>
                <a:spcPct val="90000"/>
              </a:lnSpc>
              <a:spcAft>
                <a:spcPts val="600"/>
              </a:spcAft>
              <a:buFont typeface="Arial" panose="020B0604020202020204" pitchFamily="34" charset="0"/>
              <a:buChar char="•"/>
            </a:pPr>
            <a:r>
              <a:rPr lang="en-US" b="0" i="0" dirty="0">
                <a:solidFill>
                  <a:schemeClr val="tx2"/>
                </a:solidFill>
                <a:effectLst/>
              </a:rPr>
              <a:t>They also link you and your colleagues with broader membership and the </a:t>
            </a:r>
            <a:r>
              <a:rPr lang="en-US" b="0" i="0" u="sng" dirty="0">
                <a:solidFill>
                  <a:schemeClr val="tx2"/>
                </a:solidFill>
                <a:effectLst/>
                <a:hlinkClick r:id="rId3"/>
              </a:rPr>
              <a:t>Board of Directors</a:t>
            </a:r>
            <a:r>
              <a:rPr lang="en-US" b="0" i="0" dirty="0">
                <a:solidFill>
                  <a:schemeClr val="tx2"/>
                </a:solidFill>
                <a:effectLst/>
              </a:rPr>
              <a:t>, bringing forth your concerns and building a strong province-wide network of support. We show up together. We fight for each other and for those who can’t fight for themselves. </a:t>
            </a: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descr="A black and white logo&#10;&#10;Description automatically generated">
            <a:extLst>
              <a:ext uri="{FF2B5EF4-FFF2-40B4-BE49-F238E27FC236}">
                <a16:creationId xmlns:a16="http://schemas.microsoft.com/office/drawing/2014/main" id="{0B689CAF-B653-636C-631F-B3F6598018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08392" y="3326392"/>
            <a:ext cx="4142232" cy="1128759"/>
          </a:xfrm>
          <a:prstGeom prst="rect">
            <a:avLst/>
          </a:prstGeom>
        </p:spPr>
      </p:pic>
    </p:spTree>
    <p:extLst>
      <p:ext uri="{BB962C8B-B14F-4D97-AF65-F5344CB8AC3E}">
        <p14:creationId xmlns:p14="http://schemas.microsoft.com/office/powerpoint/2010/main" val="2183454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3597E52-29FC-5517-CEDD-B11AC88FD882}"/>
              </a:ext>
            </a:extLst>
          </p:cNvPr>
          <p:cNvSpPr txBox="1"/>
          <p:nvPr/>
        </p:nvSpPr>
        <p:spPr>
          <a:xfrm>
            <a:off x="1028700" y="1967266"/>
            <a:ext cx="2628900"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3600" b="1" kern="1200">
                <a:solidFill>
                  <a:srgbClr val="FFFFFF"/>
                </a:solidFill>
                <a:latin typeface="+mj-lt"/>
                <a:ea typeface="+mj-ea"/>
                <a:cs typeface="+mj-cs"/>
              </a:rPr>
              <a:t>YOUR LOCAL EXECUTIVE </a:t>
            </a:r>
          </a:p>
        </p:txBody>
      </p:sp>
      <p:pic>
        <p:nvPicPr>
          <p:cNvPr id="2" name="Picture 1" descr="A black and white logo&#10;&#10;Description automatically generated">
            <a:extLst>
              <a:ext uri="{FF2B5EF4-FFF2-40B4-BE49-F238E27FC236}">
                <a16:creationId xmlns:a16="http://schemas.microsoft.com/office/drawing/2014/main" id="{98E4DAF4-FBEE-BB1E-F417-64D857EF64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7316" y="2503964"/>
            <a:ext cx="6780700" cy="1847743"/>
          </a:xfrm>
          <a:prstGeom prst="rect">
            <a:avLst/>
          </a:prstGeom>
        </p:spPr>
      </p:pic>
    </p:spTree>
    <p:extLst>
      <p:ext uri="{BB962C8B-B14F-4D97-AF65-F5344CB8AC3E}">
        <p14:creationId xmlns:p14="http://schemas.microsoft.com/office/powerpoint/2010/main" val="642659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C274D-7D06-C3CF-7EE1-A0F5ADD74316}"/>
            </a:ext>
          </a:extLst>
        </p:cNvPr>
        <p:cNvGrpSpPr/>
        <p:nvPr/>
      </p:nvGrpSpPr>
      <p:grpSpPr>
        <a:xfrm>
          <a:off x="0" y="0"/>
          <a:ext cx="0" cy="0"/>
          <a:chOff x="0" y="0"/>
          <a:chExt cx="0" cy="0"/>
        </a:xfrm>
      </p:grpSpPr>
      <p:pic>
        <p:nvPicPr>
          <p:cNvPr id="2" name="Picture 1" descr="A black and white logo&#10;&#10;Description automatically generated">
            <a:extLst>
              <a:ext uri="{FF2B5EF4-FFF2-40B4-BE49-F238E27FC236}">
                <a16:creationId xmlns:a16="http://schemas.microsoft.com/office/drawing/2014/main" id="{C61FE37F-E1BA-FA8F-6A74-BA4C9C74CC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6713" y="346148"/>
            <a:ext cx="3939356" cy="1111177"/>
          </a:xfrm>
          <a:prstGeom prst="rect">
            <a:avLst/>
          </a:prstGeom>
        </p:spPr>
      </p:pic>
      <p:pic>
        <p:nvPicPr>
          <p:cNvPr id="2051" name="Picture 3">
            <a:extLst>
              <a:ext uri="{FF2B5EF4-FFF2-40B4-BE49-F238E27FC236}">
                <a16:creationId xmlns:a16="http://schemas.microsoft.com/office/drawing/2014/main" id="{18CB5987-0AD5-BA96-55E5-C3885BD65D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356" y="507683"/>
            <a:ext cx="2399145" cy="2781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a:extLst>
              <a:ext uri="{FF2B5EF4-FFF2-40B4-BE49-F238E27FC236}">
                <a16:creationId xmlns:a16="http://schemas.microsoft.com/office/drawing/2014/main" id="{D30B2F07-71C4-964A-97A2-19029DB8F4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3351" y="346148"/>
            <a:ext cx="1984248" cy="2784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rrow: Up 2">
            <a:extLst>
              <a:ext uri="{FF2B5EF4-FFF2-40B4-BE49-F238E27FC236}">
                <a16:creationId xmlns:a16="http://schemas.microsoft.com/office/drawing/2014/main" id="{8FD51C54-D737-6D3D-8C68-8A08B7786385}"/>
              </a:ext>
            </a:extLst>
          </p:cNvPr>
          <p:cNvSpPr/>
          <p:nvPr/>
        </p:nvSpPr>
        <p:spPr>
          <a:xfrm>
            <a:off x="-75130" y="2959300"/>
            <a:ext cx="2246745" cy="1422200"/>
          </a:xfrm>
          <a:prstGeom prst="upArrow">
            <a:avLst>
              <a:gd name="adj1" fmla="val 50000"/>
              <a:gd name="adj2" fmla="val 44393"/>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Tina Frappier</a:t>
            </a:r>
          </a:p>
          <a:p>
            <a:pPr algn="ctr"/>
            <a:r>
              <a:rPr lang="en-US" dirty="0"/>
              <a:t>BUP</a:t>
            </a:r>
          </a:p>
          <a:p>
            <a:pPr algn="ctr"/>
            <a:r>
              <a:rPr lang="en-US" dirty="0"/>
              <a:t>LC</a:t>
            </a:r>
          </a:p>
        </p:txBody>
      </p:sp>
      <p:sp>
        <p:nvSpPr>
          <p:cNvPr id="5" name="Plaque 4">
            <a:extLst>
              <a:ext uri="{FF2B5EF4-FFF2-40B4-BE49-F238E27FC236}">
                <a16:creationId xmlns:a16="http://schemas.microsoft.com/office/drawing/2014/main" id="{B9BB0ED1-029E-534B-4E82-D3D9BC53E57E}"/>
              </a:ext>
            </a:extLst>
          </p:cNvPr>
          <p:cNvSpPr/>
          <p:nvPr/>
        </p:nvSpPr>
        <p:spPr>
          <a:xfrm>
            <a:off x="3415127" y="3131058"/>
            <a:ext cx="1984248" cy="914400"/>
          </a:xfrm>
          <a:prstGeom prst="plaqu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Tammy Bourque</a:t>
            </a:r>
          </a:p>
          <a:p>
            <a:pPr algn="ctr"/>
            <a:r>
              <a:rPr lang="en-US" dirty="0"/>
              <a:t>Grievances</a:t>
            </a:r>
          </a:p>
        </p:txBody>
      </p:sp>
      <p:pic>
        <p:nvPicPr>
          <p:cNvPr id="6" name="Picture 5">
            <a:extLst>
              <a:ext uri="{FF2B5EF4-FFF2-40B4-BE49-F238E27FC236}">
                <a16:creationId xmlns:a16="http://schemas.microsoft.com/office/drawing/2014/main" id="{D2BEECF3-7D93-D7CD-1F0E-9D6C752A2417}"/>
              </a:ext>
            </a:extLst>
          </p:cNvPr>
          <p:cNvPicPr>
            <a:picLocks noChangeAspect="1"/>
          </p:cNvPicPr>
          <p:nvPr/>
        </p:nvPicPr>
        <p:blipFill>
          <a:blip r:embed="rId5"/>
          <a:stretch>
            <a:fillRect/>
          </a:stretch>
        </p:blipFill>
        <p:spPr>
          <a:xfrm>
            <a:off x="5965962" y="570665"/>
            <a:ext cx="1576881" cy="2314738"/>
          </a:xfrm>
          <a:prstGeom prst="rect">
            <a:avLst/>
          </a:prstGeom>
        </p:spPr>
      </p:pic>
      <p:sp>
        <p:nvSpPr>
          <p:cNvPr id="7" name="Arrow: Left 6">
            <a:extLst>
              <a:ext uri="{FF2B5EF4-FFF2-40B4-BE49-F238E27FC236}">
                <a16:creationId xmlns:a16="http://schemas.microsoft.com/office/drawing/2014/main" id="{F134982E-49B5-BD43-F384-3FD4B1BAAC95}"/>
              </a:ext>
            </a:extLst>
          </p:cNvPr>
          <p:cNvSpPr/>
          <p:nvPr/>
        </p:nvSpPr>
        <p:spPr>
          <a:xfrm>
            <a:off x="5334000" y="2778287"/>
            <a:ext cx="2935807" cy="111117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practiceColleen</a:t>
            </a:r>
            <a:r>
              <a:rPr lang="en-US" dirty="0"/>
              <a:t> Kennedy</a:t>
            </a:r>
          </a:p>
          <a:p>
            <a:pPr algn="ctr"/>
            <a:r>
              <a:rPr lang="en-US" dirty="0"/>
              <a:t>Professional </a:t>
            </a:r>
          </a:p>
        </p:txBody>
      </p:sp>
      <p:pic>
        <p:nvPicPr>
          <p:cNvPr id="8" name="Picture 7">
            <a:extLst>
              <a:ext uri="{FF2B5EF4-FFF2-40B4-BE49-F238E27FC236}">
                <a16:creationId xmlns:a16="http://schemas.microsoft.com/office/drawing/2014/main" id="{A602D5D5-0786-D552-A98F-D8B044E551A0}"/>
              </a:ext>
            </a:extLst>
          </p:cNvPr>
          <p:cNvPicPr>
            <a:picLocks noChangeAspect="1"/>
          </p:cNvPicPr>
          <p:nvPr/>
        </p:nvPicPr>
        <p:blipFill>
          <a:blip r:embed="rId6"/>
          <a:stretch>
            <a:fillRect/>
          </a:stretch>
        </p:blipFill>
        <p:spPr>
          <a:xfrm>
            <a:off x="8501601" y="1596532"/>
            <a:ext cx="2318799" cy="2175368"/>
          </a:xfrm>
          <a:prstGeom prst="rect">
            <a:avLst/>
          </a:prstGeom>
        </p:spPr>
      </p:pic>
      <p:pic>
        <p:nvPicPr>
          <p:cNvPr id="9" name="Picture 8">
            <a:extLst>
              <a:ext uri="{FF2B5EF4-FFF2-40B4-BE49-F238E27FC236}">
                <a16:creationId xmlns:a16="http://schemas.microsoft.com/office/drawing/2014/main" id="{2E0D83A3-CBDE-7009-5CEA-4F91253A74AF}"/>
              </a:ext>
            </a:extLst>
          </p:cNvPr>
          <p:cNvPicPr>
            <a:picLocks noChangeAspect="1"/>
          </p:cNvPicPr>
          <p:nvPr/>
        </p:nvPicPr>
        <p:blipFill>
          <a:blip r:embed="rId7"/>
          <a:stretch>
            <a:fillRect/>
          </a:stretch>
        </p:blipFill>
        <p:spPr>
          <a:xfrm>
            <a:off x="9374249" y="3363432"/>
            <a:ext cx="2572735" cy="816935"/>
          </a:xfrm>
          <a:prstGeom prst="rect">
            <a:avLst/>
          </a:prstGeom>
        </p:spPr>
      </p:pic>
      <p:pic>
        <p:nvPicPr>
          <p:cNvPr id="1027" name="Picture 3">
            <a:extLst>
              <a:ext uri="{FF2B5EF4-FFF2-40B4-BE49-F238E27FC236}">
                <a16:creationId xmlns:a16="http://schemas.microsoft.com/office/drawing/2014/main" id="{89409A56-18AE-E8FC-1300-6CA4B9CB4B1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22083" b="45784"/>
          <a:stretch/>
        </p:blipFill>
        <p:spPr bwMode="auto">
          <a:xfrm>
            <a:off x="302916" y="4499482"/>
            <a:ext cx="2154391" cy="1998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59992AA4-9601-F3BA-6988-5AC4F6C187FA}"/>
              </a:ext>
            </a:extLst>
          </p:cNvPr>
          <p:cNvPicPr>
            <a:picLocks noChangeAspect="1"/>
          </p:cNvPicPr>
          <p:nvPr/>
        </p:nvPicPr>
        <p:blipFill>
          <a:blip r:embed="rId9"/>
          <a:stretch>
            <a:fillRect/>
          </a:stretch>
        </p:blipFill>
        <p:spPr>
          <a:xfrm>
            <a:off x="1267952" y="5740918"/>
            <a:ext cx="2078916" cy="1237595"/>
          </a:xfrm>
          <a:prstGeom prst="rect">
            <a:avLst/>
          </a:prstGeom>
        </p:spPr>
      </p:pic>
      <p:sp>
        <p:nvSpPr>
          <p:cNvPr id="11" name="Oval 10">
            <a:extLst>
              <a:ext uri="{FF2B5EF4-FFF2-40B4-BE49-F238E27FC236}">
                <a16:creationId xmlns:a16="http://schemas.microsoft.com/office/drawing/2014/main" id="{F5EBDE52-9E24-8CB4-4E5A-75483C02A788}"/>
              </a:ext>
            </a:extLst>
          </p:cNvPr>
          <p:cNvSpPr/>
          <p:nvPr/>
        </p:nvSpPr>
        <p:spPr>
          <a:xfrm>
            <a:off x="8269807" y="5102717"/>
            <a:ext cx="4090243" cy="16891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BU Executive</a:t>
            </a:r>
            <a:endParaRPr lang="en-CA" dirty="0"/>
          </a:p>
        </p:txBody>
      </p:sp>
      <p:pic>
        <p:nvPicPr>
          <p:cNvPr id="4" name="Picture 3">
            <a:extLst>
              <a:ext uri="{FF2B5EF4-FFF2-40B4-BE49-F238E27FC236}">
                <a16:creationId xmlns:a16="http://schemas.microsoft.com/office/drawing/2014/main" id="{47CFE6BF-6857-4BA9-45AE-978CA0BD9783}"/>
              </a:ext>
            </a:extLst>
          </p:cNvPr>
          <p:cNvPicPr>
            <a:picLocks noChangeAspect="1"/>
          </p:cNvPicPr>
          <p:nvPr/>
        </p:nvPicPr>
        <p:blipFill>
          <a:blip r:embed="rId10"/>
          <a:stretch>
            <a:fillRect/>
          </a:stretch>
        </p:blipFill>
        <p:spPr>
          <a:xfrm>
            <a:off x="3600005" y="4180367"/>
            <a:ext cx="1572643" cy="2509392"/>
          </a:xfrm>
          <a:prstGeom prst="rect">
            <a:avLst/>
          </a:prstGeom>
        </p:spPr>
      </p:pic>
      <p:pic>
        <p:nvPicPr>
          <p:cNvPr id="12" name="Picture 11">
            <a:extLst>
              <a:ext uri="{FF2B5EF4-FFF2-40B4-BE49-F238E27FC236}">
                <a16:creationId xmlns:a16="http://schemas.microsoft.com/office/drawing/2014/main" id="{56BAE289-82FE-6A93-68D6-5A8C671E450D}"/>
              </a:ext>
            </a:extLst>
          </p:cNvPr>
          <p:cNvPicPr>
            <a:picLocks noChangeAspect="1"/>
          </p:cNvPicPr>
          <p:nvPr/>
        </p:nvPicPr>
        <p:blipFill>
          <a:blip r:embed="rId11"/>
          <a:stretch>
            <a:fillRect/>
          </a:stretch>
        </p:blipFill>
        <p:spPr>
          <a:xfrm>
            <a:off x="4467392" y="5806630"/>
            <a:ext cx="1916786" cy="926672"/>
          </a:xfrm>
          <a:prstGeom prst="rect">
            <a:avLst/>
          </a:prstGeom>
        </p:spPr>
      </p:pic>
      <p:pic>
        <p:nvPicPr>
          <p:cNvPr id="13" name="Picture 12">
            <a:extLst>
              <a:ext uri="{FF2B5EF4-FFF2-40B4-BE49-F238E27FC236}">
                <a16:creationId xmlns:a16="http://schemas.microsoft.com/office/drawing/2014/main" id="{57F5E8D0-7E0A-398D-9647-61CBABE1FC08}"/>
              </a:ext>
            </a:extLst>
          </p:cNvPr>
          <p:cNvPicPr>
            <a:picLocks noChangeAspect="1"/>
          </p:cNvPicPr>
          <p:nvPr/>
        </p:nvPicPr>
        <p:blipFill>
          <a:blip r:embed="rId12"/>
          <a:stretch>
            <a:fillRect/>
          </a:stretch>
        </p:blipFill>
        <p:spPr>
          <a:xfrm>
            <a:off x="6266762" y="3855207"/>
            <a:ext cx="2349466" cy="2504508"/>
          </a:xfrm>
          <a:prstGeom prst="rect">
            <a:avLst/>
          </a:prstGeom>
        </p:spPr>
      </p:pic>
      <p:pic>
        <p:nvPicPr>
          <p:cNvPr id="14" name="Picture 13">
            <a:extLst>
              <a:ext uri="{FF2B5EF4-FFF2-40B4-BE49-F238E27FC236}">
                <a16:creationId xmlns:a16="http://schemas.microsoft.com/office/drawing/2014/main" id="{BBFAC252-514A-9C2B-B33D-9BAF16ECF988}"/>
              </a:ext>
            </a:extLst>
          </p:cNvPr>
          <p:cNvPicPr>
            <a:picLocks noChangeAspect="1"/>
          </p:cNvPicPr>
          <p:nvPr/>
        </p:nvPicPr>
        <p:blipFill>
          <a:blip r:embed="rId13"/>
          <a:stretch>
            <a:fillRect/>
          </a:stretch>
        </p:blipFill>
        <p:spPr>
          <a:xfrm>
            <a:off x="6552454" y="5840083"/>
            <a:ext cx="1672497" cy="1017917"/>
          </a:xfrm>
          <a:prstGeom prst="rect">
            <a:avLst/>
          </a:prstGeom>
        </p:spPr>
      </p:pic>
    </p:spTree>
    <p:extLst>
      <p:ext uri="{BB962C8B-B14F-4D97-AF65-F5344CB8AC3E}">
        <p14:creationId xmlns:p14="http://schemas.microsoft.com/office/powerpoint/2010/main" val="2850194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and white logo&#10;&#10;Description automatically generated">
            <a:extLst>
              <a:ext uri="{FF2B5EF4-FFF2-40B4-BE49-F238E27FC236}">
                <a16:creationId xmlns:a16="http://schemas.microsoft.com/office/drawing/2014/main" id="{D79FFE62-D794-171A-8A76-F368F96E59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676" y="1417854"/>
            <a:ext cx="3874124" cy="1055700"/>
          </a:xfrm>
          <a:prstGeom prst="rect">
            <a:avLst/>
          </a:prstGeom>
        </p:spPr>
      </p:pic>
      <p:pic>
        <p:nvPicPr>
          <p:cNvPr id="5" name="Picture 4">
            <a:extLst>
              <a:ext uri="{FF2B5EF4-FFF2-40B4-BE49-F238E27FC236}">
                <a16:creationId xmlns:a16="http://schemas.microsoft.com/office/drawing/2014/main" id="{9B70DE5D-692C-0878-415C-5ADF39BF2C62}"/>
              </a:ext>
            </a:extLst>
          </p:cNvPr>
          <p:cNvPicPr>
            <a:picLocks noChangeAspect="1"/>
          </p:cNvPicPr>
          <p:nvPr/>
        </p:nvPicPr>
        <p:blipFill>
          <a:blip r:embed="rId3"/>
          <a:stretch>
            <a:fillRect/>
          </a:stretch>
        </p:blipFill>
        <p:spPr>
          <a:xfrm>
            <a:off x="1236308" y="3586297"/>
            <a:ext cx="2644860" cy="2644860"/>
          </a:xfrm>
          <a:prstGeom prst="rect">
            <a:avLst/>
          </a:prstGeom>
        </p:spPr>
      </p:pic>
      <p:sp>
        <p:nvSpPr>
          <p:cNvPr id="13" name="Right Triangle 12">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029" y="623275"/>
            <a:ext cx="6570797"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6B5398F-776B-0848-0ACE-CD019489A804}"/>
              </a:ext>
            </a:extLst>
          </p:cNvPr>
          <p:cNvSpPr txBox="1"/>
          <p:nvPr/>
        </p:nvSpPr>
        <p:spPr>
          <a:xfrm>
            <a:off x="5465660" y="2998278"/>
            <a:ext cx="4505654" cy="2728198"/>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5400" dirty="0"/>
              <a:t>New member orientation ona.org</a:t>
            </a:r>
          </a:p>
          <a:p>
            <a:pPr indent="-228600">
              <a:lnSpc>
                <a:spcPct val="90000"/>
              </a:lnSpc>
              <a:spcAft>
                <a:spcPts val="600"/>
              </a:spcAft>
              <a:buFont typeface="Arial" panose="020B0604020202020204" pitchFamily="34" charset="0"/>
              <a:buChar char="•"/>
            </a:pPr>
            <a:endParaRPr lang="en-US" sz="2400" dirty="0"/>
          </a:p>
        </p:txBody>
      </p:sp>
    </p:spTree>
    <p:extLst>
      <p:ext uri="{BB962C8B-B14F-4D97-AF65-F5344CB8AC3E}">
        <p14:creationId xmlns:p14="http://schemas.microsoft.com/office/powerpoint/2010/main" val="4027873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8846EB-9E34-F3A7-4E48-AF1183E32F6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and white logo&#10;&#10;Description automatically generated">
            <a:extLst>
              <a:ext uri="{FF2B5EF4-FFF2-40B4-BE49-F238E27FC236}">
                <a16:creationId xmlns:a16="http://schemas.microsoft.com/office/drawing/2014/main" id="{E5872B66-CD22-5CB8-1DFC-1394455961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675" y="2681338"/>
            <a:ext cx="5474323" cy="1491755"/>
          </a:xfrm>
          <a:prstGeom prst="rect">
            <a:avLst/>
          </a:prstGeom>
        </p:spPr>
      </p:pic>
      <p:sp>
        <p:nvSpPr>
          <p:cNvPr id="11" name="Right Triangle 10">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086A5A31-B10A-4793-84D4-D785959AE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5201" y="623275"/>
            <a:ext cx="5141626"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D20B811-64C6-4DD6-5A22-C3D6F6D242EA}"/>
              </a:ext>
            </a:extLst>
          </p:cNvPr>
          <p:cNvSpPr txBox="1"/>
          <p:nvPr/>
        </p:nvSpPr>
        <p:spPr>
          <a:xfrm>
            <a:off x="6889832" y="1205802"/>
            <a:ext cx="4114773" cy="3686238"/>
          </a:xfrm>
          <a:prstGeom prst="rect">
            <a:avLst/>
          </a:prstGeom>
        </p:spPr>
        <p:txBody>
          <a:bodyPr vert="horz" lIns="91440" tIns="45720" rIns="91440" bIns="45720" rtlCol="0" anchor="t">
            <a:noAutofit/>
          </a:bodyPr>
          <a:lstStyle/>
          <a:p>
            <a:pPr indent="-228600" fontAlgn="base">
              <a:lnSpc>
                <a:spcPct val="90000"/>
              </a:lnSpc>
              <a:spcAft>
                <a:spcPts val="600"/>
              </a:spcAft>
              <a:buFont typeface="Arial" panose="020B0604020202020204" pitchFamily="34" charset="0"/>
              <a:buChar char="•"/>
            </a:pPr>
            <a:r>
              <a:rPr lang="en-US" sz="1400" b="0" i="0" dirty="0">
                <a:effectLst/>
              </a:rPr>
              <a:t>Because we are a nursing and health-care professionals’ union, all our resources are devoted to advancing and supporting the interests of registered nurses and health-care professionals. We provide expert services and professional representation to members, including: </a:t>
            </a:r>
          </a:p>
          <a:p>
            <a:pPr indent="-228600" fontAlgn="base">
              <a:lnSpc>
                <a:spcPct val="90000"/>
              </a:lnSpc>
              <a:spcAft>
                <a:spcPts val="600"/>
              </a:spcAft>
              <a:buFont typeface="Arial" panose="020B0604020202020204" pitchFamily="34" charset="0"/>
              <a:buChar char="•"/>
            </a:pPr>
            <a:endParaRPr lang="en-US" sz="1400" b="0" i="0" dirty="0">
              <a:effectLst/>
            </a:endParaRPr>
          </a:p>
          <a:p>
            <a:pPr lvl="1" indent="-228600" fontAlgn="base">
              <a:lnSpc>
                <a:spcPct val="90000"/>
              </a:lnSpc>
              <a:spcAft>
                <a:spcPts val="600"/>
              </a:spcAft>
              <a:buFont typeface="Arial" panose="020B0604020202020204" pitchFamily="34" charset="0"/>
              <a:buChar char="•"/>
            </a:pPr>
            <a:r>
              <a:rPr lang="en-US" sz="1400" b="0" i="0" dirty="0">
                <a:effectLst/>
              </a:rPr>
              <a:t>At the bargaining table </a:t>
            </a:r>
            <a:r>
              <a:rPr lang="en-US" sz="1400" b="0" i="0" u="sng" dirty="0">
                <a:effectLst/>
                <a:hlinkClick r:id="rId3"/>
              </a:rPr>
              <a:t>negotiating collective agreements</a:t>
            </a:r>
            <a:r>
              <a:rPr lang="en-US" sz="1400" b="0" i="0" dirty="0">
                <a:effectLst/>
              </a:rPr>
              <a:t> in which ONA leads Ontario’s health-care sector for wages.  </a:t>
            </a:r>
          </a:p>
          <a:p>
            <a:pPr lvl="1" indent="-228600" fontAlgn="base">
              <a:lnSpc>
                <a:spcPct val="90000"/>
              </a:lnSpc>
              <a:spcAft>
                <a:spcPts val="600"/>
              </a:spcAft>
              <a:buFont typeface="Arial" panose="020B0604020202020204" pitchFamily="34" charset="0"/>
              <a:buChar char="•"/>
            </a:pPr>
            <a:r>
              <a:rPr lang="en-US" sz="1400" b="0" i="0" dirty="0">
                <a:effectLst/>
              </a:rPr>
              <a:t>Litigating court cases that directly affect our members – including Bill 124, pay equity, and Workplace Safety and Insurance Appeals Tribunals – to achieve important wins that affect our members and all workers. </a:t>
            </a:r>
          </a:p>
          <a:p>
            <a:pPr lvl="1" indent="-228600" fontAlgn="base">
              <a:lnSpc>
                <a:spcPct val="90000"/>
              </a:lnSpc>
              <a:spcAft>
                <a:spcPts val="600"/>
              </a:spcAft>
              <a:buFont typeface="Arial" panose="020B0604020202020204" pitchFamily="34" charset="0"/>
              <a:buChar char="•"/>
            </a:pPr>
            <a:r>
              <a:rPr lang="en-US" sz="1400" b="0" i="0" dirty="0">
                <a:effectLst/>
              </a:rPr>
              <a:t>Fighting for members’ </a:t>
            </a:r>
            <a:r>
              <a:rPr lang="en-US" sz="1400" b="0" i="0" u="sng" dirty="0">
                <a:effectLst/>
                <a:hlinkClick r:id="rId4"/>
              </a:rPr>
              <a:t>workplace rights</a:t>
            </a:r>
            <a:r>
              <a:rPr lang="en-US" sz="1400" b="0" i="0" dirty="0">
                <a:effectLst/>
              </a:rPr>
              <a:t> and managing their grievances and arbitrations.  </a:t>
            </a:r>
          </a:p>
          <a:p>
            <a:pPr lvl="1" indent="-228600" fontAlgn="base">
              <a:lnSpc>
                <a:spcPct val="90000"/>
              </a:lnSpc>
              <a:spcAft>
                <a:spcPts val="600"/>
              </a:spcAft>
              <a:buFont typeface="Arial" panose="020B0604020202020204" pitchFamily="34" charset="0"/>
              <a:buChar char="•"/>
            </a:pPr>
            <a:r>
              <a:rPr lang="en-US" sz="1400" b="0" i="0" dirty="0">
                <a:effectLst/>
              </a:rPr>
              <a:t>Representing members at licensing body hearings (such as the College of Nurses of Ontario, at coroners’ inquests and more).  </a:t>
            </a:r>
          </a:p>
        </p:txBody>
      </p:sp>
    </p:spTree>
    <p:extLst>
      <p:ext uri="{BB962C8B-B14F-4D97-AF65-F5344CB8AC3E}">
        <p14:creationId xmlns:p14="http://schemas.microsoft.com/office/powerpoint/2010/main" val="2317660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EE1DB7-342D-7B42-F2EE-FC59F1AEB85D}"/>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678D094-4A97-9EC1-B98D-01D60A210520}"/>
              </a:ext>
            </a:extLst>
          </p:cNvPr>
          <p:cNvSpPr txBox="1"/>
          <p:nvPr/>
        </p:nvSpPr>
        <p:spPr>
          <a:xfrm>
            <a:off x="5255260" y="1188637"/>
            <a:ext cx="5852711" cy="159722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100" b="1" i="0" kern="1200">
                <a:solidFill>
                  <a:schemeClr val="tx1"/>
                </a:solidFill>
                <a:effectLst/>
                <a:latin typeface="+mj-lt"/>
                <a:ea typeface="+mj-ea"/>
                <a:cs typeface="+mj-cs"/>
              </a:rPr>
              <a:t>Legal Expense Assistance Plan (LEAP)</a:t>
            </a:r>
          </a:p>
        </p:txBody>
      </p:sp>
      <p:pic>
        <p:nvPicPr>
          <p:cNvPr id="3" name="Picture 2" descr="A black and white logo&#10;&#10;Description automatically generated">
            <a:extLst>
              <a:ext uri="{FF2B5EF4-FFF2-40B4-BE49-F238E27FC236}">
                <a16:creationId xmlns:a16="http://schemas.microsoft.com/office/drawing/2014/main" id="{5121244D-11A1-E788-7583-306E480F46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357" y="2986075"/>
            <a:ext cx="3533985" cy="963012"/>
          </a:xfrm>
          <a:prstGeom prst="rect">
            <a:avLst/>
          </a:prstGeom>
        </p:spPr>
      </p:pic>
      <p:sp>
        <p:nvSpPr>
          <p:cNvPr id="8" name="TextBox 7">
            <a:extLst>
              <a:ext uri="{FF2B5EF4-FFF2-40B4-BE49-F238E27FC236}">
                <a16:creationId xmlns:a16="http://schemas.microsoft.com/office/drawing/2014/main" id="{317BBAB8-7FCF-9071-CEFC-2A1A606B698E}"/>
              </a:ext>
            </a:extLst>
          </p:cNvPr>
          <p:cNvSpPr txBox="1"/>
          <p:nvPr/>
        </p:nvSpPr>
        <p:spPr>
          <a:xfrm>
            <a:off x="5255260" y="2998278"/>
            <a:ext cx="4428236" cy="2728198"/>
          </a:xfrm>
          <a:prstGeom prst="rect">
            <a:avLst/>
          </a:prstGeom>
        </p:spPr>
        <p:txBody>
          <a:bodyPr vert="horz" lIns="91440" tIns="45720" rIns="91440" bIns="45720" rtlCol="0" anchor="t">
            <a:normAutofit/>
          </a:bodyPr>
          <a:lstStyle/>
          <a:p>
            <a:pPr indent="-228600" fontAlgn="base">
              <a:lnSpc>
                <a:spcPct val="90000"/>
              </a:lnSpc>
              <a:spcAft>
                <a:spcPts val="600"/>
              </a:spcAft>
              <a:buFont typeface="Arial" panose="020B0604020202020204" pitchFamily="34" charset="0"/>
              <a:buChar char="•"/>
            </a:pPr>
            <a:r>
              <a:rPr lang="en-US" sz="1100" b="0" i="0" dirty="0">
                <a:effectLst/>
              </a:rPr>
              <a:t>Our LEAP Team can help with the following legal issues (certain terms and limitations apply): </a:t>
            </a:r>
          </a:p>
          <a:p>
            <a:pPr indent="-228600" fontAlgn="base">
              <a:lnSpc>
                <a:spcPct val="90000"/>
              </a:lnSpc>
              <a:spcAft>
                <a:spcPts val="600"/>
              </a:spcAft>
              <a:buFont typeface="Arial" panose="020B0604020202020204" pitchFamily="34" charset="0"/>
              <a:buChar char="•"/>
            </a:pPr>
            <a:endParaRPr lang="en-US" sz="1100" b="0" i="0" dirty="0">
              <a:effectLst/>
            </a:endParaRPr>
          </a:p>
          <a:p>
            <a:pPr lvl="1" indent="-228600" fontAlgn="base">
              <a:lnSpc>
                <a:spcPct val="90000"/>
              </a:lnSpc>
              <a:spcAft>
                <a:spcPts val="600"/>
              </a:spcAft>
              <a:buFont typeface="Arial" panose="020B0604020202020204" pitchFamily="34" charset="0"/>
              <a:buChar char="•"/>
            </a:pPr>
            <a:r>
              <a:rPr lang="en-US" sz="1100" b="0" i="0" dirty="0">
                <a:effectLst/>
              </a:rPr>
              <a:t>Complaints or reports to your regulator college about your professional practice and reports about health issues like substance use disorders and mental health disorders. </a:t>
            </a:r>
          </a:p>
          <a:p>
            <a:pPr lvl="1" indent="-228600" fontAlgn="base">
              <a:lnSpc>
                <a:spcPct val="90000"/>
              </a:lnSpc>
              <a:spcAft>
                <a:spcPts val="600"/>
              </a:spcAft>
              <a:buFont typeface="Arial" panose="020B0604020202020204" pitchFamily="34" charset="0"/>
              <a:buChar char="•"/>
            </a:pPr>
            <a:r>
              <a:rPr lang="en-US" sz="1100" b="0" i="0" dirty="0">
                <a:effectLst/>
              </a:rPr>
              <a:t>Appeals of regulatory body decisions. </a:t>
            </a:r>
          </a:p>
          <a:p>
            <a:pPr lvl="1" indent="-228600" fontAlgn="base">
              <a:lnSpc>
                <a:spcPct val="90000"/>
              </a:lnSpc>
              <a:spcAft>
                <a:spcPts val="600"/>
              </a:spcAft>
              <a:buFont typeface="Arial" panose="020B0604020202020204" pitchFamily="34" charset="0"/>
              <a:buChar char="•"/>
            </a:pPr>
            <a:r>
              <a:rPr lang="en-US" sz="1100" b="0" i="0" dirty="0">
                <a:effectLst/>
              </a:rPr>
              <a:t>Complaints and reports to the Information and Information and Privacy Commissioner </a:t>
            </a:r>
          </a:p>
          <a:p>
            <a:pPr lvl="1" indent="-228600" fontAlgn="base">
              <a:lnSpc>
                <a:spcPct val="90000"/>
              </a:lnSpc>
              <a:spcAft>
                <a:spcPts val="600"/>
              </a:spcAft>
              <a:buFont typeface="Arial" panose="020B0604020202020204" pitchFamily="34" charset="0"/>
              <a:buChar char="•"/>
            </a:pPr>
            <a:r>
              <a:rPr lang="en-US" sz="1100" b="0" i="0" dirty="0">
                <a:effectLst/>
              </a:rPr>
              <a:t>Criminal investigations arising from a job-related incident. </a:t>
            </a:r>
          </a:p>
          <a:p>
            <a:pPr lvl="1" indent="-228600" fontAlgn="base">
              <a:lnSpc>
                <a:spcPct val="90000"/>
              </a:lnSpc>
              <a:spcAft>
                <a:spcPts val="600"/>
              </a:spcAft>
              <a:buFont typeface="Arial" panose="020B0604020202020204" pitchFamily="34" charset="0"/>
              <a:buChar char="•"/>
            </a:pPr>
            <a:r>
              <a:rPr lang="en-US" sz="1100" b="0" i="0" dirty="0">
                <a:effectLst/>
              </a:rPr>
              <a:t>Coroner’s investigations and inquests. </a:t>
            </a:r>
          </a:p>
          <a:p>
            <a:pPr lvl="1" indent="-228600" fontAlgn="base">
              <a:lnSpc>
                <a:spcPct val="90000"/>
              </a:lnSpc>
              <a:spcAft>
                <a:spcPts val="600"/>
              </a:spcAft>
              <a:buFont typeface="Arial" panose="020B0604020202020204" pitchFamily="34" charset="0"/>
              <a:buChar char="•"/>
            </a:pPr>
            <a:r>
              <a:rPr lang="en-US" sz="1100" b="0" i="0" dirty="0">
                <a:effectLst/>
              </a:rPr>
              <a:t>Advice if you’re called as a witness in a legal proceeding. </a:t>
            </a:r>
          </a:p>
          <a:p>
            <a:pPr lvl="1" indent="-228600" fontAlgn="base">
              <a:lnSpc>
                <a:spcPct val="90000"/>
              </a:lnSpc>
              <a:spcAft>
                <a:spcPts val="600"/>
              </a:spcAft>
              <a:buFont typeface="Arial" panose="020B0604020202020204" pitchFamily="34" charset="0"/>
              <a:buChar char="•"/>
            </a:pPr>
            <a:r>
              <a:rPr lang="en-US" sz="1100" b="0" i="0" dirty="0">
                <a:effectLst/>
              </a:rPr>
              <a:t>Advice about long-term care inspections. </a:t>
            </a:r>
          </a:p>
        </p:txBody>
      </p:sp>
    </p:spTree>
    <p:extLst>
      <p:ext uri="{BB962C8B-B14F-4D97-AF65-F5344CB8AC3E}">
        <p14:creationId xmlns:p14="http://schemas.microsoft.com/office/powerpoint/2010/main" val="32969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0DF109-56C1-4819-3782-470DCE04D5D0}"/>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and white logo&#10;&#10;Description automatically generated">
            <a:extLst>
              <a:ext uri="{FF2B5EF4-FFF2-40B4-BE49-F238E27FC236}">
                <a16:creationId xmlns:a16="http://schemas.microsoft.com/office/drawing/2014/main" id="{3FD51000-38B4-1152-9D77-19CA5773E5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357" y="2986075"/>
            <a:ext cx="3533985" cy="963012"/>
          </a:xfrm>
          <a:prstGeom prst="rect">
            <a:avLst/>
          </a:prstGeom>
        </p:spPr>
      </p:pic>
      <p:sp>
        <p:nvSpPr>
          <p:cNvPr id="4" name="TextBox 3">
            <a:extLst>
              <a:ext uri="{FF2B5EF4-FFF2-40B4-BE49-F238E27FC236}">
                <a16:creationId xmlns:a16="http://schemas.microsoft.com/office/drawing/2014/main" id="{85D4144B-1182-BCEA-4E48-E478C83E44C4}"/>
              </a:ext>
            </a:extLst>
          </p:cNvPr>
          <p:cNvSpPr txBox="1"/>
          <p:nvPr/>
        </p:nvSpPr>
        <p:spPr>
          <a:xfrm>
            <a:off x="4530329" y="723724"/>
            <a:ext cx="7016498" cy="5406983"/>
          </a:xfrm>
          <a:prstGeom prst="rect">
            <a:avLst/>
          </a:prstGeom>
        </p:spPr>
        <p:txBody>
          <a:bodyPr vert="horz" lIns="91440" tIns="45720" rIns="91440" bIns="45720" rtlCol="0" anchor="t">
            <a:normAutofit fontScale="62500" lnSpcReduction="20000"/>
          </a:bodyPr>
          <a:lstStyle/>
          <a:p>
            <a:pPr>
              <a:lnSpc>
                <a:spcPct val="90000"/>
              </a:lnSpc>
              <a:spcAft>
                <a:spcPts val="600"/>
              </a:spcAft>
            </a:pPr>
            <a:r>
              <a:rPr lang="en-US" sz="3200" b="1" i="0" dirty="0">
                <a:effectLst/>
              </a:rPr>
              <a:t>Union Dues</a:t>
            </a:r>
          </a:p>
          <a:p>
            <a:pPr indent="-228600">
              <a:lnSpc>
                <a:spcPct val="90000"/>
              </a:lnSpc>
              <a:spcAft>
                <a:spcPts val="600"/>
              </a:spcAft>
              <a:buFont typeface="Arial" panose="020B0604020202020204" pitchFamily="34" charset="0"/>
              <a:buChar char="•"/>
            </a:pPr>
            <a:endParaRPr lang="en-US" sz="1200" b="1" i="0" dirty="0">
              <a:effectLst/>
            </a:endParaRPr>
          </a:p>
          <a:p>
            <a:pPr indent="-228600" fontAlgn="base">
              <a:lnSpc>
                <a:spcPct val="90000"/>
              </a:lnSpc>
              <a:spcAft>
                <a:spcPts val="600"/>
              </a:spcAft>
              <a:buFont typeface="Arial" panose="020B0604020202020204" pitchFamily="34" charset="0"/>
              <a:buChar char="•"/>
            </a:pPr>
            <a:r>
              <a:rPr lang="en-US" sz="2600" b="0" i="0" dirty="0">
                <a:effectLst/>
              </a:rPr>
              <a:t>ONA membership dues are a flat rate – a set amount that you pay monthly through payroll deductions after your first collective agreement is ratified. You can deduct union dues from your taxable income</a:t>
            </a:r>
            <a:r>
              <a:rPr lang="en-US" sz="2600" dirty="0"/>
              <a:t> (see your T4)</a:t>
            </a:r>
            <a:endParaRPr lang="en-US" sz="2600" b="0" i="0" dirty="0">
              <a:effectLst/>
            </a:endParaRPr>
          </a:p>
          <a:p>
            <a:pPr fontAlgn="base">
              <a:lnSpc>
                <a:spcPct val="90000"/>
              </a:lnSpc>
              <a:spcAft>
                <a:spcPts val="600"/>
              </a:spcAft>
            </a:pPr>
            <a:r>
              <a:rPr lang="en-US" sz="2600" b="0" i="0" dirty="0">
                <a:effectLst/>
              </a:rPr>
              <a:t> </a:t>
            </a:r>
          </a:p>
          <a:p>
            <a:pPr indent="-228600" fontAlgn="base">
              <a:lnSpc>
                <a:spcPct val="90000"/>
              </a:lnSpc>
              <a:spcAft>
                <a:spcPts val="600"/>
              </a:spcAft>
              <a:buFont typeface="Arial" panose="020B0604020202020204" pitchFamily="34" charset="0"/>
              <a:buChar char="•"/>
            </a:pPr>
            <a:r>
              <a:rPr lang="en-US" sz="2600" b="0" i="0" dirty="0">
                <a:effectLst/>
              </a:rPr>
              <a:t>The collection of union dues is a democratic and transparent process, from start to finish. ONA members decide at our Biennial Conventions on the structure and amount of dues, along with how they are spent. </a:t>
            </a:r>
          </a:p>
          <a:p>
            <a:pPr fontAlgn="base">
              <a:lnSpc>
                <a:spcPct val="90000"/>
              </a:lnSpc>
              <a:spcAft>
                <a:spcPts val="600"/>
              </a:spcAft>
            </a:pPr>
            <a:endParaRPr lang="en-US" sz="2600" b="0" i="0" dirty="0">
              <a:effectLst/>
            </a:endParaRPr>
          </a:p>
          <a:p>
            <a:pPr indent="-228600" fontAlgn="base">
              <a:lnSpc>
                <a:spcPct val="90000"/>
              </a:lnSpc>
              <a:spcAft>
                <a:spcPts val="600"/>
              </a:spcAft>
              <a:buFont typeface="Arial" panose="020B0604020202020204" pitchFamily="34" charset="0"/>
              <a:buChar char="•"/>
            </a:pPr>
            <a:r>
              <a:rPr lang="en-US" sz="2600" b="0" i="0" dirty="0">
                <a:effectLst/>
              </a:rPr>
              <a:t>The services ONA provides are funded by the dues our members pay. Over the past several years, the costs of supporting our members have increased substantially. We have stepped up our work in fighting for our workplace rights, supporting anti-racism initiatives, bargaining and negotiations, litigating in courts including Bill 124, mobilizing and campaigns, professional practice issues, providing base long-term disability for members not covered by their employer, malpractice insurance, pay equity work, technology, IT supports and equipment, education, and so much more. </a:t>
            </a:r>
          </a:p>
          <a:p>
            <a:pPr fontAlgn="base">
              <a:lnSpc>
                <a:spcPct val="90000"/>
              </a:lnSpc>
              <a:spcAft>
                <a:spcPts val="600"/>
              </a:spcAft>
            </a:pPr>
            <a:endParaRPr lang="en-US" sz="2600" b="0" i="0" dirty="0">
              <a:effectLst/>
            </a:endParaRPr>
          </a:p>
          <a:p>
            <a:pPr indent="-228600" fontAlgn="base">
              <a:lnSpc>
                <a:spcPct val="90000"/>
              </a:lnSpc>
              <a:spcAft>
                <a:spcPts val="600"/>
              </a:spcAft>
              <a:buFont typeface="Arial" panose="020B0604020202020204" pitchFamily="34" charset="0"/>
              <a:buChar char="•"/>
            </a:pPr>
            <a:r>
              <a:rPr lang="en-US" sz="2600" b="0" i="0" dirty="0">
                <a:effectLst/>
              </a:rPr>
              <a:t>Despite rising costs and increased demand, ONA’s Local and provincial leadership are committed to ensuring there are no cutbacks to the core services and advocacy our members need and deserve. </a:t>
            </a:r>
          </a:p>
          <a:p>
            <a:pPr indent="-228600" fontAlgn="base">
              <a:lnSpc>
                <a:spcPct val="90000"/>
              </a:lnSpc>
              <a:spcAft>
                <a:spcPts val="600"/>
              </a:spcAft>
              <a:buFont typeface="Arial" panose="020B0604020202020204" pitchFamily="34" charset="0"/>
              <a:buChar char="•"/>
            </a:pPr>
            <a:endParaRPr lang="en-US" sz="2600" dirty="0"/>
          </a:p>
          <a:p>
            <a:pPr indent="-228600" fontAlgn="base">
              <a:lnSpc>
                <a:spcPct val="90000"/>
              </a:lnSpc>
              <a:spcAft>
                <a:spcPts val="600"/>
              </a:spcAft>
              <a:buFont typeface="Arial" panose="020B0604020202020204" pitchFamily="34" charset="0"/>
              <a:buChar char="•"/>
            </a:pPr>
            <a:r>
              <a:rPr lang="en-US" sz="2600" b="0" i="0" dirty="0">
                <a:effectLst/>
              </a:rPr>
              <a:t>Make sure to check your paystubs for errors and that dues are being deducted.  If you are not paying dues, you do not get the benefits of our </a:t>
            </a:r>
            <a:r>
              <a:rPr lang="en-US" sz="2600" dirty="0"/>
              <a:t>union and you will be held in arrears</a:t>
            </a:r>
            <a:endParaRPr lang="en-US" sz="2600" b="0" i="0" dirty="0">
              <a:effectLst/>
            </a:endParaRPr>
          </a:p>
        </p:txBody>
      </p:sp>
    </p:spTree>
    <p:extLst>
      <p:ext uri="{BB962C8B-B14F-4D97-AF65-F5344CB8AC3E}">
        <p14:creationId xmlns:p14="http://schemas.microsoft.com/office/powerpoint/2010/main" val="3424925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AAAE94E3-A7DB-4868-B1E3-E49703488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1" name="Rectangle 30">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8488066-5249-869D-7B57-C36B8E784DE2}"/>
              </a:ext>
            </a:extLst>
          </p:cNvPr>
          <p:cNvSpPr txBox="1"/>
          <p:nvPr/>
        </p:nvSpPr>
        <p:spPr>
          <a:xfrm>
            <a:off x="590719" y="2330505"/>
            <a:ext cx="5278066" cy="3979585"/>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a:t>If you work for more  than one ONA employer, you will be impacted by dual dues. ONA has a dual dues refund policy whereby you will automatically be reimbursed at the end of April if you  have paid dues for greater than 12 times in a calendar year </a:t>
            </a:r>
          </a:p>
        </p:txBody>
      </p:sp>
      <p:sp>
        <p:nvSpPr>
          <p:cNvPr id="36" name="Rectangle 35">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and white logo&#10;&#10;Description automatically generated">
            <a:extLst>
              <a:ext uri="{FF2B5EF4-FFF2-40B4-BE49-F238E27FC236}">
                <a16:creationId xmlns:a16="http://schemas.microsoft.com/office/drawing/2014/main" id="{99034F76-DC39-A051-9036-9662209B9A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3423" y="1242119"/>
            <a:ext cx="4397433" cy="1198302"/>
          </a:xfrm>
          <a:prstGeom prst="rect">
            <a:avLst/>
          </a:prstGeom>
        </p:spPr>
      </p:pic>
      <p:sp>
        <p:nvSpPr>
          <p:cNvPr id="40" name="Rectangle 39">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white and black table with black text&#10;&#10;AI-generated content may be incorrect.">
            <a:extLst>
              <a:ext uri="{FF2B5EF4-FFF2-40B4-BE49-F238E27FC236}">
                <a16:creationId xmlns:a16="http://schemas.microsoft.com/office/drawing/2014/main" id="{7E486FB9-F5CE-2875-80AD-429945D73E24}"/>
              </a:ext>
            </a:extLst>
          </p:cNvPr>
          <p:cNvPicPr>
            <a:picLocks noChangeAspect="1"/>
          </p:cNvPicPr>
          <p:nvPr/>
        </p:nvPicPr>
        <p:blipFill>
          <a:blip r:embed="rId3"/>
          <a:stretch>
            <a:fillRect/>
          </a:stretch>
        </p:blipFill>
        <p:spPr>
          <a:xfrm>
            <a:off x="7513659" y="3707894"/>
            <a:ext cx="3535096" cy="2518756"/>
          </a:xfrm>
          <a:prstGeom prst="rect">
            <a:avLst/>
          </a:prstGeom>
        </p:spPr>
      </p:pic>
    </p:spTree>
    <p:extLst>
      <p:ext uri="{BB962C8B-B14F-4D97-AF65-F5344CB8AC3E}">
        <p14:creationId xmlns:p14="http://schemas.microsoft.com/office/powerpoint/2010/main" val="1122177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and white logo&#10;&#10;Description automatically generated">
            <a:extLst>
              <a:ext uri="{FF2B5EF4-FFF2-40B4-BE49-F238E27FC236}">
                <a16:creationId xmlns:a16="http://schemas.microsoft.com/office/drawing/2014/main" id="{7C5FDEB6-C6FE-7BD5-DF90-E71807F357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357" y="2986075"/>
            <a:ext cx="3533985" cy="963012"/>
          </a:xfrm>
          <a:prstGeom prst="rect">
            <a:avLst/>
          </a:prstGeom>
        </p:spPr>
      </p:pic>
      <p:sp>
        <p:nvSpPr>
          <p:cNvPr id="4" name="TextBox 3">
            <a:extLst>
              <a:ext uri="{FF2B5EF4-FFF2-40B4-BE49-F238E27FC236}">
                <a16:creationId xmlns:a16="http://schemas.microsoft.com/office/drawing/2014/main" id="{E00D9543-C580-DB3A-BB8F-4F042BC31BBE}"/>
              </a:ext>
            </a:extLst>
          </p:cNvPr>
          <p:cNvSpPr txBox="1"/>
          <p:nvPr/>
        </p:nvSpPr>
        <p:spPr>
          <a:xfrm>
            <a:off x="5138924" y="1042292"/>
            <a:ext cx="6517047" cy="4769847"/>
          </a:xfrm>
          <a:prstGeom prst="rect">
            <a:avLst/>
          </a:prstGeom>
        </p:spPr>
        <p:txBody>
          <a:bodyPr vert="horz" lIns="91440" tIns="45720" rIns="91440" bIns="45720" rtlCol="0" anchor="t">
            <a:normAutofit fontScale="92500"/>
          </a:bodyPr>
          <a:lstStyle/>
          <a:p>
            <a:pPr indent="-228600">
              <a:lnSpc>
                <a:spcPct val="90000"/>
              </a:lnSpc>
              <a:spcAft>
                <a:spcPts val="600"/>
              </a:spcAft>
              <a:buFont typeface="Arial" panose="020B0604020202020204" pitchFamily="34" charset="0"/>
              <a:buChar char="•"/>
            </a:pPr>
            <a:r>
              <a:rPr lang="en-US" sz="2200" b="1" i="0" dirty="0">
                <a:effectLst/>
              </a:rPr>
              <a:t>Insurance and Benefits</a:t>
            </a:r>
          </a:p>
          <a:p>
            <a:pPr indent="-228600" fontAlgn="base">
              <a:lnSpc>
                <a:spcPct val="90000"/>
              </a:lnSpc>
              <a:spcAft>
                <a:spcPts val="600"/>
              </a:spcAft>
              <a:buFont typeface="Arial" panose="020B0604020202020204" pitchFamily="34" charset="0"/>
              <a:buChar char="•"/>
            </a:pPr>
            <a:r>
              <a:rPr lang="en-US" b="0" i="0" dirty="0">
                <a:effectLst/>
              </a:rPr>
              <a:t>As an ONA member, you have access to ONA’s </a:t>
            </a:r>
            <a:r>
              <a:rPr lang="en-US" b="0" i="0" u="sng" dirty="0">
                <a:effectLst/>
                <a:hlinkClick r:id="rId3"/>
              </a:rPr>
              <a:t>benefits program</a:t>
            </a:r>
            <a:r>
              <a:rPr lang="en-US" b="0" i="0" dirty="0">
                <a:effectLst/>
              </a:rPr>
              <a:t> through </a:t>
            </a:r>
            <a:r>
              <a:rPr lang="en-US" b="0" i="0" u="sng" dirty="0">
                <a:effectLst/>
                <a:hlinkClick r:id="rId4"/>
              </a:rPr>
              <a:t>Johnson Insurance</a:t>
            </a:r>
            <a:r>
              <a:rPr lang="en-US" b="0" i="0" dirty="0">
                <a:effectLst/>
              </a:rPr>
              <a:t>. Your </a:t>
            </a:r>
            <a:r>
              <a:rPr lang="en-US" b="1" i="0" dirty="0">
                <a:effectLst/>
              </a:rPr>
              <a:t>ONA Base Plan</a:t>
            </a:r>
            <a:r>
              <a:rPr lang="en-US" b="0" i="0" dirty="0">
                <a:effectLst/>
              </a:rPr>
              <a:t> is covered through your union dues ($2.50 per month), and includes: </a:t>
            </a:r>
          </a:p>
          <a:p>
            <a:pPr indent="-228600" fontAlgn="base">
              <a:lnSpc>
                <a:spcPct val="90000"/>
              </a:lnSpc>
              <a:spcAft>
                <a:spcPts val="600"/>
              </a:spcAft>
              <a:buFont typeface="Arial" panose="020B0604020202020204" pitchFamily="34" charset="0"/>
              <a:buChar char="•"/>
            </a:pPr>
            <a:r>
              <a:rPr lang="en-US" b="1" i="1" dirty="0">
                <a:effectLst/>
              </a:rPr>
              <a:t>Critical Illness Coverage (CI)</a:t>
            </a:r>
            <a:r>
              <a:rPr lang="en-US" b="0" i="0" dirty="0">
                <a:effectLst/>
              </a:rPr>
              <a:t> </a:t>
            </a:r>
          </a:p>
          <a:p>
            <a:pPr marL="742950" lvl="1" indent="-228600" fontAlgn="base">
              <a:lnSpc>
                <a:spcPct val="90000"/>
              </a:lnSpc>
              <a:spcAft>
                <a:spcPts val="600"/>
              </a:spcAft>
              <a:buFont typeface="Arial" panose="020B0604020202020204" pitchFamily="34" charset="0"/>
              <a:buChar char="•"/>
            </a:pPr>
            <a:r>
              <a:rPr lang="en-US" b="0" i="0" dirty="0">
                <a:effectLst/>
              </a:rPr>
              <a:t>ONA members under the age of 75 may be eligible for a lump sum benefit payment of $3,750 for part-time/casual members or $7,500 for full-time members without any additional premium if diagnosed with life threatening cancer, stroke, heart attack, benign brain </a:t>
            </a:r>
            <a:r>
              <a:rPr lang="en-US" b="0" i="0" dirty="0" err="1">
                <a:effectLst/>
              </a:rPr>
              <a:t>tumour</a:t>
            </a:r>
            <a:r>
              <a:rPr lang="en-US" b="0" i="0" dirty="0">
                <a:effectLst/>
              </a:rPr>
              <a:t>, coronary artery bypass surgery, aortic surgery, occupational HIV or Hepatitis C. </a:t>
            </a:r>
          </a:p>
          <a:p>
            <a:pPr indent="-228600" fontAlgn="base">
              <a:lnSpc>
                <a:spcPct val="90000"/>
              </a:lnSpc>
              <a:spcAft>
                <a:spcPts val="600"/>
              </a:spcAft>
              <a:buFont typeface="Arial" panose="020B0604020202020204" pitchFamily="34" charset="0"/>
              <a:buChar char="•"/>
            </a:pPr>
            <a:r>
              <a:rPr lang="en-US" b="1" i="1" dirty="0">
                <a:effectLst/>
              </a:rPr>
              <a:t>Long Term Disability Coverage (LTD)</a:t>
            </a:r>
            <a:r>
              <a:rPr lang="en-US" b="0" i="0" dirty="0">
                <a:effectLst/>
              </a:rPr>
              <a:t> </a:t>
            </a:r>
          </a:p>
          <a:p>
            <a:pPr marL="742950" lvl="1" indent="-228600" fontAlgn="base">
              <a:lnSpc>
                <a:spcPct val="90000"/>
              </a:lnSpc>
              <a:spcAft>
                <a:spcPts val="600"/>
              </a:spcAft>
              <a:buFont typeface="Arial" panose="020B0604020202020204" pitchFamily="34" charset="0"/>
              <a:buChar char="•"/>
            </a:pPr>
            <a:r>
              <a:rPr lang="en-US" b="0" i="0" dirty="0">
                <a:effectLst/>
              </a:rPr>
              <a:t>Base Plan disability income protection is the first step towards helping to protect one of your most valuable assets – your income! If you are under the age of 65 and you </a:t>
            </a:r>
            <a:r>
              <a:rPr lang="en-US" b="1" i="0" dirty="0">
                <a:effectLst/>
              </a:rPr>
              <a:t>do not have employer-sponsored LTD coverage</a:t>
            </a:r>
            <a:r>
              <a:rPr lang="en-US" b="0" i="0" dirty="0">
                <a:effectLst/>
              </a:rPr>
              <a:t>, you are covered and may be eligible for $250 of monthly LTD benefit, should you become disabled due to illness or injury. </a:t>
            </a:r>
          </a:p>
        </p:txBody>
      </p:sp>
    </p:spTree>
    <p:extLst>
      <p:ext uri="{BB962C8B-B14F-4D97-AF65-F5344CB8AC3E}">
        <p14:creationId xmlns:p14="http://schemas.microsoft.com/office/powerpoint/2010/main" val="3479605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Rectangle 28">
            <a:extLst>
              <a:ext uri="{FF2B5EF4-FFF2-40B4-BE49-F238E27FC236}">
                <a16:creationId xmlns:a16="http://schemas.microsoft.com/office/drawing/2014/main" id="{B5ABDEAA-B248-4182-B67C-A925338E7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008" y="252743"/>
            <a:ext cx="4739619" cy="304261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 name="Picture 4">
            <a:extLst>
              <a:ext uri="{FF2B5EF4-FFF2-40B4-BE49-F238E27FC236}">
                <a16:creationId xmlns:a16="http://schemas.microsoft.com/office/drawing/2014/main" id="{26D89899-0A76-D430-D662-66816E6BB44D}"/>
              </a:ext>
            </a:extLst>
          </p:cNvPr>
          <p:cNvPicPr>
            <a:picLocks noChangeAspect="1"/>
          </p:cNvPicPr>
          <p:nvPr/>
        </p:nvPicPr>
        <p:blipFill>
          <a:blip r:embed="rId2"/>
          <a:stretch>
            <a:fillRect/>
          </a:stretch>
        </p:blipFill>
        <p:spPr>
          <a:xfrm>
            <a:off x="2258531" y="539762"/>
            <a:ext cx="2468573" cy="2468573"/>
          </a:xfrm>
          <a:prstGeom prst="rect">
            <a:avLst/>
          </a:prstGeom>
        </p:spPr>
      </p:pic>
      <p:sp>
        <p:nvSpPr>
          <p:cNvPr id="31" name="Rectangle 30">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449" y="3548095"/>
            <a:ext cx="4739619" cy="304261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B2F55B0A-B8F2-E7B6-E7AA-CD6E9BDB44E0}"/>
              </a:ext>
            </a:extLst>
          </p:cNvPr>
          <p:cNvSpPr txBox="1"/>
          <p:nvPr/>
        </p:nvSpPr>
        <p:spPr>
          <a:xfrm>
            <a:off x="6713477" y="1573786"/>
            <a:ext cx="4434721" cy="3710427"/>
          </a:xfrm>
          <a:prstGeom prst="rect">
            <a:avLst/>
          </a:prstGeom>
        </p:spPr>
        <p:txBody>
          <a:bodyPr vert="horz" lIns="91440" tIns="45720" rIns="91440" bIns="45720" rtlCol="0" anchor="t">
            <a:noAutofit/>
          </a:bodyPr>
          <a:lstStyle/>
          <a:p>
            <a:pPr indent="-228600">
              <a:lnSpc>
                <a:spcPct val="90000"/>
              </a:lnSpc>
              <a:spcAft>
                <a:spcPts val="600"/>
              </a:spcAft>
              <a:buFont typeface="Arial" panose="020B0604020202020204" pitchFamily="34" charset="0"/>
              <a:buChar char="•"/>
            </a:pPr>
            <a:r>
              <a:rPr lang="en-US" sz="1600" b="1" i="0" dirty="0">
                <a:effectLst/>
              </a:rPr>
              <a:t>Access ONA – Member Portal</a:t>
            </a:r>
          </a:p>
          <a:p>
            <a:pPr indent="-228600">
              <a:lnSpc>
                <a:spcPct val="90000"/>
              </a:lnSpc>
              <a:spcAft>
                <a:spcPts val="600"/>
              </a:spcAft>
              <a:buFont typeface="Arial" panose="020B0604020202020204" pitchFamily="34" charset="0"/>
              <a:buChar char="•"/>
            </a:pPr>
            <a:endParaRPr lang="en-US" sz="1600" b="1" i="0" dirty="0">
              <a:effectLst/>
            </a:endParaRPr>
          </a:p>
          <a:p>
            <a:pPr indent="-228600" fontAlgn="base">
              <a:lnSpc>
                <a:spcPct val="90000"/>
              </a:lnSpc>
              <a:spcAft>
                <a:spcPts val="600"/>
              </a:spcAft>
              <a:buFont typeface="Arial" panose="020B0604020202020204" pitchFamily="34" charset="0"/>
              <a:buChar char="•"/>
            </a:pPr>
            <a:r>
              <a:rPr lang="en-US" sz="1600" b="0" i="0" dirty="0">
                <a:effectLst/>
              </a:rPr>
              <a:t>ONA has created an easy-to-use online portal for our members. Access ONA is a convenient and secure one-stop shop, where you can: </a:t>
            </a:r>
          </a:p>
          <a:p>
            <a:pPr indent="-228600" fontAlgn="base">
              <a:lnSpc>
                <a:spcPct val="90000"/>
              </a:lnSpc>
              <a:spcAft>
                <a:spcPts val="600"/>
              </a:spcAft>
              <a:buFont typeface="Arial" panose="020B0604020202020204" pitchFamily="34" charset="0"/>
              <a:buChar char="•"/>
            </a:pPr>
            <a:endParaRPr lang="en-US" sz="1600" b="0" i="0" dirty="0">
              <a:effectLst/>
            </a:endParaRPr>
          </a:p>
          <a:p>
            <a:pPr lvl="1" indent="-228600" fontAlgn="base">
              <a:lnSpc>
                <a:spcPct val="90000"/>
              </a:lnSpc>
              <a:spcAft>
                <a:spcPts val="600"/>
              </a:spcAft>
              <a:buFont typeface="Arial" panose="020B0604020202020204" pitchFamily="34" charset="0"/>
              <a:buChar char="•"/>
            </a:pPr>
            <a:r>
              <a:rPr lang="en-US" sz="1600" b="0" i="0" dirty="0">
                <a:effectLst/>
              </a:rPr>
              <a:t>Maintain your personal records and contact information. </a:t>
            </a:r>
          </a:p>
          <a:p>
            <a:pPr lvl="1" indent="-228600" fontAlgn="base">
              <a:lnSpc>
                <a:spcPct val="90000"/>
              </a:lnSpc>
              <a:spcAft>
                <a:spcPts val="600"/>
              </a:spcAft>
              <a:buFont typeface="Arial" panose="020B0604020202020204" pitchFamily="34" charset="0"/>
              <a:buChar char="•"/>
            </a:pPr>
            <a:r>
              <a:rPr lang="en-US" sz="1600" b="0" i="0" dirty="0">
                <a:effectLst/>
              </a:rPr>
              <a:t>View your current jobs and learn about your Bargaining Unit. </a:t>
            </a:r>
          </a:p>
          <a:p>
            <a:pPr lvl="1" indent="-228600" fontAlgn="base">
              <a:lnSpc>
                <a:spcPct val="90000"/>
              </a:lnSpc>
              <a:spcAft>
                <a:spcPts val="600"/>
              </a:spcAft>
              <a:buFont typeface="Arial" panose="020B0604020202020204" pitchFamily="34" charset="0"/>
              <a:buChar char="•"/>
            </a:pPr>
            <a:r>
              <a:rPr lang="en-US" sz="1600" b="0" i="0" dirty="0">
                <a:effectLst/>
              </a:rPr>
              <a:t>Submit requests for documentation. </a:t>
            </a:r>
          </a:p>
          <a:p>
            <a:pPr lvl="1" indent="-228600" fontAlgn="base">
              <a:lnSpc>
                <a:spcPct val="90000"/>
              </a:lnSpc>
              <a:spcAft>
                <a:spcPts val="600"/>
              </a:spcAft>
              <a:buFont typeface="Arial" panose="020B0604020202020204" pitchFamily="34" charset="0"/>
              <a:buChar char="•"/>
            </a:pPr>
            <a:r>
              <a:rPr lang="en-US" sz="1600" b="0" i="0" dirty="0">
                <a:effectLst/>
              </a:rPr>
              <a:t>View the ONA Workshop Calendar, register for education, and print certificates for completed courses. </a:t>
            </a:r>
          </a:p>
          <a:p>
            <a:pPr lvl="1" indent="-228600" fontAlgn="base">
              <a:lnSpc>
                <a:spcPct val="90000"/>
              </a:lnSpc>
              <a:spcAft>
                <a:spcPts val="600"/>
              </a:spcAft>
              <a:buFont typeface="Arial" panose="020B0604020202020204" pitchFamily="34" charset="0"/>
              <a:buChar char="•"/>
            </a:pPr>
            <a:r>
              <a:rPr lang="en-US" sz="1600" b="0" i="0" dirty="0">
                <a:effectLst/>
              </a:rPr>
              <a:t>Access member-exclusive forms, resources and more. </a:t>
            </a:r>
          </a:p>
        </p:txBody>
      </p:sp>
      <p:pic>
        <p:nvPicPr>
          <p:cNvPr id="2" name="Picture 1" descr="A black and white logo&#10;&#10;Description automatically generated">
            <a:extLst>
              <a:ext uri="{FF2B5EF4-FFF2-40B4-BE49-F238E27FC236}">
                <a16:creationId xmlns:a16="http://schemas.microsoft.com/office/drawing/2014/main" id="{3DD795F0-9931-6AAB-FD0C-DF604B9CAE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351" y="4486002"/>
            <a:ext cx="4281815" cy="1166796"/>
          </a:xfrm>
          <a:prstGeom prst="rect">
            <a:avLst/>
          </a:prstGeom>
        </p:spPr>
      </p:pic>
      <p:cxnSp>
        <p:nvCxnSpPr>
          <p:cNvPr id="33" name="Straight Connector 3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878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7262C87B-205C-4719-AC60-AF13E94F1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322626"/>
            <a:ext cx="5772560" cy="6212748"/>
          </a:xfrm>
          <a:custGeom>
            <a:avLst/>
            <a:gdLst>
              <a:gd name="connsiteX0" fmla="*/ 0 w 5772560"/>
              <a:gd name="connsiteY0" fmla="*/ 0 h 6212748"/>
              <a:gd name="connsiteX1" fmla="*/ 1448661 w 5772560"/>
              <a:gd name="connsiteY1" fmla="*/ 0 h 6212748"/>
              <a:gd name="connsiteX2" fmla="*/ 1940557 w 5772560"/>
              <a:gd name="connsiteY2" fmla="*/ 0 h 6212748"/>
              <a:gd name="connsiteX3" fmla="*/ 5772560 w 5772560"/>
              <a:gd name="connsiteY3" fmla="*/ 0 h 6212748"/>
              <a:gd name="connsiteX4" fmla="*/ 5772560 w 5772560"/>
              <a:gd name="connsiteY4" fmla="*/ 2864954 h 6212748"/>
              <a:gd name="connsiteX5" fmla="*/ 2329115 w 5772560"/>
              <a:gd name="connsiteY5" fmla="*/ 6212748 h 6212748"/>
              <a:gd name="connsiteX6" fmla="*/ 1940557 w 5772560"/>
              <a:gd name="connsiteY6" fmla="*/ 6212748 h 6212748"/>
              <a:gd name="connsiteX7" fmla="*/ 1448661 w 5772560"/>
              <a:gd name="connsiteY7" fmla="*/ 6212748 h 6212748"/>
              <a:gd name="connsiteX8" fmla="*/ 0 w 5772560"/>
              <a:gd name="connsiteY8" fmla="*/ 6212748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72560" h="6212748">
                <a:moveTo>
                  <a:pt x="0" y="0"/>
                </a:moveTo>
                <a:lnTo>
                  <a:pt x="1448661" y="0"/>
                </a:lnTo>
                <a:lnTo>
                  <a:pt x="1940557" y="0"/>
                </a:lnTo>
                <a:lnTo>
                  <a:pt x="5772560" y="0"/>
                </a:lnTo>
                <a:lnTo>
                  <a:pt x="5772560" y="2864954"/>
                </a:lnTo>
                <a:lnTo>
                  <a:pt x="2329115" y="6212748"/>
                </a:lnTo>
                <a:lnTo>
                  <a:pt x="1940557" y="6212748"/>
                </a:lnTo>
                <a:lnTo>
                  <a:pt x="1448661"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ight Triangle 12">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and white logo&#10;&#10;Description automatically generated">
            <a:extLst>
              <a:ext uri="{FF2B5EF4-FFF2-40B4-BE49-F238E27FC236}">
                <a16:creationId xmlns:a16="http://schemas.microsoft.com/office/drawing/2014/main" id="{62EF1653-EF85-D327-5D4E-CEFED2A608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5240" y="2851525"/>
            <a:ext cx="4164244" cy="1134758"/>
          </a:xfrm>
          <a:prstGeom prst="rect">
            <a:avLst/>
          </a:prstGeom>
        </p:spPr>
      </p:pic>
      <p:sp>
        <p:nvSpPr>
          <p:cNvPr id="4" name="TextBox 3">
            <a:extLst>
              <a:ext uri="{FF2B5EF4-FFF2-40B4-BE49-F238E27FC236}">
                <a16:creationId xmlns:a16="http://schemas.microsoft.com/office/drawing/2014/main" id="{EBDF6580-97AE-2F6E-F125-D6975B97747D}"/>
              </a:ext>
            </a:extLst>
          </p:cNvPr>
          <p:cNvSpPr txBox="1"/>
          <p:nvPr/>
        </p:nvSpPr>
        <p:spPr>
          <a:xfrm>
            <a:off x="6310366" y="1237616"/>
            <a:ext cx="4593344" cy="4540186"/>
          </a:xfrm>
          <a:prstGeom prst="rect">
            <a:avLst/>
          </a:prstGeom>
        </p:spPr>
        <p:txBody>
          <a:bodyPr vert="horz" lIns="91440" tIns="45720" rIns="91440" bIns="45720" rtlCol="0" anchor="t">
            <a:normAutofit/>
          </a:bodyPr>
          <a:lstStyle/>
          <a:p>
            <a:pPr indent="-228600" fontAlgn="base">
              <a:lnSpc>
                <a:spcPct val="90000"/>
              </a:lnSpc>
              <a:spcAft>
                <a:spcPts val="600"/>
              </a:spcAft>
              <a:buFont typeface="Arial" panose="020B0604020202020204" pitchFamily="34" charset="0"/>
              <a:buChar char="•"/>
            </a:pPr>
            <a:r>
              <a:rPr lang="en-US" sz="1400" b="1" i="0" dirty="0">
                <a:effectLst/>
              </a:rPr>
              <a:t>We use social media to keep members and stakeholders informed of: </a:t>
            </a:r>
          </a:p>
          <a:p>
            <a:pPr indent="-228600" fontAlgn="base">
              <a:lnSpc>
                <a:spcPct val="90000"/>
              </a:lnSpc>
              <a:spcAft>
                <a:spcPts val="600"/>
              </a:spcAft>
              <a:buFont typeface="Arial" panose="020B0604020202020204" pitchFamily="34" charset="0"/>
              <a:buChar char="•"/>
            </a:pPr>
            <a:endParaRPr lang="en-US" sz="1400" b="0" i="0" dirty="0">
              <a:effectLst/>
            </a:endParaRPr>
          </a:p>
          <a:p>
            <a:pPr lvl="1" indent="-228600" fontAlgn="base">
              <a:lnSpc>
                <a:spcPct val="90000"/>
              </a:lnSpc>
              <a:spcAft>
                <a:spcPts val="600"/>
              </a:spcAft>
              <a:buFont typeface="Arial" panose="020B0604020202020204" pitchFamily="34" charset="0"/>
              <a:buChar char="•"/>
            </a:pPr>
            <a:r>
              <a:rPr lang="en-US" sz="1400" b="0" i="0" dirty="0">
                <a:effectLst/>
              </a:rPr>
              <a:t>ONA news, meetings and events. </a:t>
            </a:r>
          </a:p>
          <a:p>
            <a:pPr lvl="1" indent="-228600" fontAlgn="base">
              <a:lnSpc>
                <a:spcPct val="90000"/>
              </a:lnSpc>
              <a:spcAft>
                <a:spcPts val="600"/>
              </a:spcAft>
              <a:buFont typeface="Arial" panose="020B0604020202020204" pitchFamily="34" charset="0"/>
              <a:buChar char="•"/>
            </a:pPr>
            <a:r>
              <a:rPr lang="en-US" sz="1400" b="0" i="0" dirty="0">
                <a:effectLst/>
              </a:rPr>
              <a:t>Ongoing campaigns and political action. </a:t>
            </a:r>
          </a:p>
          <a:p>
            <a:pPr lvl="1" indent="-228600" fontAlgn="base">
              <a:lnSpc>
                <a:spcPct val="90000"/>
              </a:lnSpc>
              <a:spcAft>
                <a:spcPts val="600"/>
              </a:spcAft>
              <a:buFont typeface="Arial" panose="020B0604020202020204" pitchFamily="34" charset="0"/>
              <a:buChar char="•"/>
            </a:pPr>
            <a:r>
              <a:rPr lang="en-US" sz="1400" b="0" i="0" dirty="0">
                <a:effectLst/>
              </a:rPr>
              <a:t>Discounts and promotions available to ONA members. </a:t>
            </a:r>
          </a:p>
          <a:p>
            <a:pPr lvl="1" indent="-228600" fontAlgn="base">
              <a:lnSpc>
                <a:spcPct val="90000"/>
              </a:lnSpc>
              <a:spcAft>
                <a:spcPts val="600"/>
              </a:spcAft>
              <a:buFont typeface="Arial" panose="020B0604020202020204" pitchFamily="34" charset="0"/>
              <a:buChar char="•"/>
            </a:pPr>
            <a:r>
              <a:rPr lang="en-US" sz="1400" b="0" i="0" dirty="0">
                <a:effectLst/>
              </a:rPr>
              <a:t>New publications, reports and submissions to government. </a:t>
            </a:r>
          </a:p>
          <a:p>
            <a:pPr lvl="1" indent="-228600" fontAlgn="base">
              <a:lnSpc>
                <a:spcPct val="90000"/>
              </a:lnSpc>
              <a:spcAft>
                <a:spcPts val="600"/>
              </a:spcAft>
              <a:buFont typeface="Arial" panose="020B0604020202020204" pitchFamily="34" charset="0"/>
              <a:buChar char="•"/>
            </a:pPr>
            <a:r>
              <a:rPr lang="en-US" sz="1400" b="0" i="0" dirty="0">
                <a:effectLst/>
              </a:rPr>
              <a:t>and much more! </a:t>
            </a:r>
          </a:p>
          <a:p>
            <a:pPr lvl="1" indent="-228600" fontAlgn="base">
              <a:lnSpc>
                <a:spcPct val="90000"/>
              </a:lnSpc>
              <a:spcAft>
                <a:spcPts val="600"/>
              </a:spcAft>
              <a:buFont typeface="Arial" panose="020B0604020202020204" pitchFamily="34" charset="0"/>
              <a:buChar char="•"/>
            </a:pPr>
            <a:endParaRPr lang="en-US" sz="1400" b="0" i="0" dirty="0">
              <a:effectLst/>
            </a:endParaRPr>
          </a:p>
          <a:p>
            <a:pPr indent="-228600" fontAlgn="base">
              <a:lnSpc>
                <a:spcPct val="90000"/>
              </a:lnSpc>
              <a:spcAft>
                <a:spcPts val="600"/>
              </a:spcAft>
              <a:buFont typeface="Arial" panose="020B0604020202020204" pitchFamily="34" charset="0"/>
              <a:buChar char="•"/>
            </a:pPr>
            <a:r>
              <a:rPr lang="en-US" sz="1400" b="0" i="0" dirty="0">
                <a:effectLst/>
              </a:rPr>
              <a:t>Follow us on your </a:t>
            </a:r>
            <a:r>
              <a:rPr lang="en-US" sz="1400" b="0" i="0" dirty="0" err="1">
                <a:effectLst/>
              </a:rPr>
              <a:t>favourite</a:t>
            </a:r>
            <a:r>
              <a:rPr lang="en-US" sz="1400" b="0" i="0" dirty="0">
                <a:effectLst/>
              </a:rPr>
              <a:t> social media channels for the most up-to-date news and information that affects you and your colleagues.</a:t>
            </a:r>
          </a:p>
          <a:p>
            <a:pPr indent="-228600" fontAlgn="base">
              <a:lnSpc>
                <a:spcPct val="90000"/>
              </a:lnSpc>
              <a:spcAft>
                <a:spcPts val="600"/>
              </a:spcAft>
              <a:buFont typeface="Arial" panose="020B0604020202020204" pitchFamily="34" charset="0"/>
              <a:buChar char="•"/>
            </a:pPr>
            <a:endParaRPr lang="en-US" sz="1400" dirty="0"/>
          </a:p>
          <a:p>
            <a:pPr indent="-228600" fontAlgn="base">
              <a:lnSpc>
                <a:spcPct val="90000"/>
              </a:lnSpc>
              <a:spcAft>
                <a:spcPts val="600"/>
              </a:spcAft>
              <a:buFont typeface="Arial" panose="020B0604020202020204" pitchFamily="34" charset="0"/>
              <a:buChar char="•"/>
            </a:pPr>
            <a:r>
              <a:rPr lang="en-US" sz="1400" dirty="0"/>
              <a:t>Facebook page ONA Local 13 Private group. Must answer questions to be approved</a:t>
            </a:r>
          </a:p>
          <a:p>
            <a:pPr indent="-228600" fontAlgn="base">
              <a:lnSpc>
                <a:spcPct val="90000"/>
              </a:lnSpc>
              <a:spcAft>
                <a:spcPts val="600"/>
              </a:spcAft>
              <a:buFont typeface="Arial" panose="020B0604020202020204" pitchFamily="34" charset="0"/>
              <a:buChar char="•"/>
            </a:pPr>
            <a:endParaRPr lang="en-US" sz="500" b="0" i="0" dirty="0">
              <a:effectLst/>
            </a:endParaRPr>
          </a:p>
        </p:txBody>
      </p:sp>
    </p:spTree>
    <p:extLst>
      <p:ext uri="{BB962C8B-B14F-4D97-AF65-F5344CB8AC3E}">
        <p14:creationId xmlns:p14="http://schemas.microsoft.com/office/powerpoint/2010/main" val="631270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25EC796-768D-BEBF-F65A-918FBEE07555}"/>
              </a:ext>
            </a:extLst>
          </p:cNvPr>
          <p:cNvPicPr>
            <a:picLocks noChangeAspect="1"/>
          </p:cNvPicPr>
          <p:nvPr/>
        </p:nvPicPr>
        <p:blipFill>
          <a:blip r:embed="rId2"/>
          <a:stretch>
            <a:fillRect/>
          </a:stretch>
        </p:blipFill>
        <p:spPr>
          <a:xfrm>
            <a:off x="1948693" y="623275"/>
            <a:ext cx="2644859" cy="2644859"/>
          </a:xfrm>
          <a:prstGeom prst="rect">
            <a:avLst/>
          </a:prstGeom>
        </p:spPr>
      </p:pic>
      <p:pic>
        <p:nvPicPr>
          <p:cNvPr id="4" name="Picture 3" descr="A black and white logo&#10;&#10;Description automatically generated">
            <a:extLst>
              <a:ext uri="{FF2B5EF4-FFF2-40B4-BE49-F238E27FC236}">
                <a16:creationId xmlns:a16="http://schemas.microsoft.com/office/drawing/2014/main" id="{F12DD8D0-599F-EB5E-E5E5-EB9F521DA2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676" y="4186752"/>
            <a:ext cx="5298894" cy="1443950"/>
          </a:xfrm>
          <a:prstGeom prst="rect">
            <a:avLst/>
          </a:prstGeom>
        </p:spPr>
      </p:pic>
      <p:sp>
        <p:nvSpPr>
          <p:cNvPr id="26" name="Right Triangle 25">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086A5A31-B10A-4793-84D4-D785959AE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5201" y="623275"/>
            <a:ext cx="5141626"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88E5175-7643-2266-9438-107B734C12E1}"/>
              </a:ext>
            </a:extLst>
          </p:cNvPr>
          <p:cNvSpPr txBox="1"/>
          <p:nvPr/>
        </p:nvSpPr>
        <p:spPr>
          <a:xfrm>
            <a:off x="6889832" y="2998278"/>
            <a:ext cx="3709743" cy="1959387"/>
          </a:xfrm>
          <a:prstGeom prst="rect">
            <a:avLst/>
          </a:prstGeom>
        </p:spPr>
        <p:txBody>
          <a:bodyPr vert="horz" lIns="91440" tIns="45720" rIns="91440" bIns="45720" rtlCol="0" anchor="t">
            <a:normAutofit/>
          </a:bodyPr>
          <a:lstStyle/>
          <a:p>
            <a:pPr lvl="1" indent="-228600">
              <a:lnSpc>
                <a:spcPct val="90000"/>
              </a:lnSpc>
              <a:spcAft>
                <a:spcPts val="600"/>
              </a:spcAft>
              <a:buFont typeface="Arial" panose="020B0604020202020204" pitchFamily="34" charset="0"/>
              <a:buChar char="•"/>
            </a:pPr>
            <a:r>
              <a:rPr lang="en-US" sz="6000" b="1" dirty="0"/>
              <a:t>Facebook Nursing</a:t>
            </a:r>
            <a:r>
              <a:rPr lang="en-US" sz="6000" dirty="0"/>
              <a:t> </a:t>
            </a:r>
          </a:p>
        </p:txBody>
      </p:sp>
    </p:spTree>
    <p:extLst>
      <p:ext uri="{BB962C8B-B14F-4D97-AF65-F5344CB8AC3E}">
        <p14:creationId xmlns:p14="http://schemas.microsoft.com/office/powerpoint/2010/main" val="2382752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A599BA-DE5E-8978-D118-C2E24C74A48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and white logo&#10;&#10;Description automatically generated">
            <a:extLst>
              <a:ext uri="{FF2B5EF4-FFF2-40B4-BE49-F238E27FC236}">
                <a16:creationId xmlns:a16="http://schemas.microsoft.com/office/drawing/2014/main" id="{99571299-790C-ECF5-AF52-8C7795A9F8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676" y="1417854"/>
            <a:ext cx="3874124" cy="1055700"/>
          </a:xfrm>
          <a:prstGeom prst="rect">
            <a:avLst/>
          </a:prstGeom>
        </p:spPr>
      </p:pic>
      <p:sp>
        <p:nvSpPr>
          <p:cNvPr id="9" name="Right Triangle 8">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029" y="623275"/>
            <a:ext cx="6570797"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89CEACA5-3904-FB93-F84E-EB9D9F8AB27B}"/>
              </a:ext>
            </a:extLst>
          </p:cNvPr>
          <p:cNvSpPr/>
          <p:nvPr/>
        </p:nvSpPr>
        <p:spPr>
          <a:xfrm>
            <a:off x="5175375" y="3455478"/>
            <a:ext cx="4505654" cy="2728198"/>
          </a:xfrm>
          <a:prstGeom prst="ellipse">
            <a:avLst/>
          </a:prstGeom>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400" dirty="0">
                <a:solidFill>
                  <a:schemeClr val="tx1"/>
                </a:solidFill>
              </a:rPr>
              <a:t>QR CODE FOR CENTRAL COLLECTIVE AGREEMENT</a:t>
            </a:r>
          </a:p>
        </p:txBody>
      </p:sp>
      <p:sp>
        <p:nvSpPr>
          <p:cNvPr id="7" name="Oval 6">
            <a:extLst>
              <a:ext uri="{FF2B5EF4-FFF2-40B4-BE49-F238E27FC236}">
                <a16:creationId xmlns:a16="http://schemas.microsoft.com/office/drawing/2014/main" id="{A2F8F38D-43B2-60EE-8B5D-BE7756C448FE}"/>
              </a:ext>
            </a:extLst>
          </p:cNvPr>
          <p:cNvSpPr/>
          <p:nvPr/>
        </p:nvSpPr>
        <p:spPr>
          <a:xfrm>
            <a:off x="5839395" y="3905177"/>
            <a:ext cx="3758184" cy="9144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QR CODE FOR CENTRAL COLLECTIVE AGREEMENT</a:t>
            </a:r>
          </a:p>
        </p:txBody>
      </p:sp>
      <p:pic>
        <p:nvPicPr>
          <p:cNvPr id="6" name="Picture 5" descr="A qr code with black dots&#10;&#10;AI-generated content may be incorrect.">
            <a:extLst>
              <a:ext uri="{FF2B5EF4-FFF2-40B4-BE49-F238E27FC236}">
                <a16:creationId xmlns:a16="http://schemas.microsoft.com/office/drawing/2014/main" id="{EEC8F921-23F2-B0AA-7D4B-3F83E6DD630D}"/>
              </a:ext>
            </a:extLst>
          </p:cNvPr>
          <p:cNvPicPr>
            <a:picLocks noChangeAspect="1"/>
          </p:cNvPicPr>
          <p:nvPr/>
        </p:nvPicPr>
        <p:blipFill>
          <a:blip r:embed="rId3"/>
          <a:stretch>
            <a:fillRect/>
          </a:stretch>
        </p:blipFill>
        <p:spPr>
          <a:xfrm>
            <a:off x="8463191" y="728892"/>
            <a:ext cx="2834368" cy="2834368"/>
          </a:xfrm>
          <a:prstGeom prst="rect">
            <a:avLst/>
          </a:prstGeom>
        </p:spPr>
      </p:pic>
    </p:spTree>
    <p:extLst>
      <p:ext uri="{BB962C8B-B14F-4D97-AF65-F5344CB8AC3E}">
        <p14:creationId xmlns:p14="http://schemas.microsoft.com/office/powerpoint/2010/main" val="1367056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black and white logo&#10;&#10;Description automatically generated">
            <a:extLst>
              <a:ext uri="{FF2B5EF4-FFF2-40B4-BE49-F238E27FC236}">
                <a16:creationId xmlns:a16="http://schemas.microsoft.com/office/drawing/2014/main" id="{48372FC6-36AD-302A-6CA8-DD4D6CF6AE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088" y="2902185"/>
            <a:ext cx="3343333" cy="911059"/>
          </a:xfrm>
          <a:prstGeom prst="rect">
            <a:avLst/>
          </a:prstGeom>
        </p:spPr>
      </p:pic>
      <p:pic>
        <p:nvPicPr>
          <p:cNvPr id="5" name="Picture 4">
            <a:extLst>
              <a:ext uri="{FF2B5EF4-FFF2-40B4-BE49-F238E27FC236}">
                <a16:creationId xmlns:a16="http://schemas.microsoft.com/office/drawing/2014/main" id="{8209B120-AC0E-D1F7-6462-1355EF1E9071}"/>
              </a:ext>
            </a:extLst>
          </p:cNvPr>
          <p:cNvPicPr>
            <a:picLocks noChangeAspect="1"/>
          </p:cNvPicPr>
          <p:nvPr/>
        </p:nvPicPr>
        <p:blipFill>
          <a:blip r:embed="rId3"/>
          <a:stretch>
            <a:fillRect/>
          </a:stretch>
        </p:blipFill>
        <p:spPr>
          <a:xfrm>
            <a:off x="4403929" y="1686046"/>
            <a:ext cx="3343333" cy="3343333"/>
          </a:xfrm>
          <a:prstGeom prst="rect">
            <a:avLst/>
          </a:prstGeom>
        </p:spPr>
      </p:pic>
      <p:sp>
        <p:nvSpPr>
          <p:cNvPr id="3" name="Speech Bubble: Oval 2">
            <a:extLst>
              <a:ext uri="{FF2B5EF4-FFF2-40B4-BE49-F238E27FC236}">
                <a16:creationId xmlns:a16="http://schemas.microsoft.com/office/drawing/2014/main" id="{6BA43A68-A8B0-D57C-2DF9-6236EC7D5CBA}"/>
              </a:ext>
            </a:extLst>
          </p:cNvPr>
          <p:cNvSpPr/>
          <p:nvPr/>
        </p:nvSpPr>
        <p:spPr>
          <a:xfrm>
            <a:off x="8471140" y="2533476"/>
            <a:ext cx="3020014" cy="2245558"/>
          </a:xfrm>
          <a:prstGeom prst="wedgeEllipseCallout">
            <a:avLst/>
          </a:prstGeom>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t">
            <a:normAutofit lnSpcReduction="10000"/>
          </a:bodyPr>
          <a:lstStyle/>
          <a:p>
            <a:pPr indent="-228600" algn="ctr">
              <a:lnSpc>
                <a:spcPct val="90000"/>
              </a:lnSpc>
              <a:spcAft>
                <a:spcPts val="600"/>
              </a:spcAft>
              <a:buFont typeface="Arial" panose="020B0604020202020204" pitchFamily="34" charset="0"/>
              <a:buChar char="•"/>
            </a:pPr>
            <a:r>
              <a:rPr lang="en-US" sz="2000" b="1" dirty="0">
                <a:solidFill>
                  <a:schemeClr val="tx1"/>
                </a:solidFill>
              </a:rPr>
              <a:t>Nurses Local CollectiveO</a:t>
            </a:r>
            <a:r>
              <a:rPr lang="en-US" sz="2000" b="1" dirty="0">
                <a:solidFill>
                  <a:schemeClr val="bg1"/>
                </a:solidFill>
              </a:rPr>
              <a:t>ONA13</a:t>
            </a:r>
          </a:p>
          <a:p>
            <a:pPr algn="ctr">
              <a:lnSpc>
                <a:spcPct val="90000"/>
              </a:lnSpc>
              <a:spcAft>
                <a:spcPts val="600"/>
              </a:spcAft>
            </a:pPr>
            <a:r>
              <a:rPr lang="en-US" sz="2000" b="1" dirty="0">
                <a:solidFill>
                  <a:schemeClr val="bg1"/>
                </a:solidFill>
              </a:rPr>
              <a:t>NURSES LOCAL</a:t>
            </a:r>
          </a:p>
          <a:p>
            <a:pPr algn="ctr">
              <a:lnSpc>
                <a:spcPct val="90000"/>
              </a:lnSpc>
              <a:spcAft>
                <a:spcPts val="600"/>
              </a:spcAft>
            </a:pPr>
            <a:r>
              <a:rPr lang="en-US" sz="2000" b="1" dirty="0">
                <a:solidFill>
                  <a:schemeClr val="bg1"/>
                </a:solidFill>
              </a:rPr>
              <a:t>AGREEMENT</a:t>
            </a:r>
            <a:r>
              <a:rPr lang="en-US" sz="2000" b="1" dirty="0">
                <a:solidFill>
                  <a:schemeClr val="tx1"/>
                </a:solidFill>
              </a:rPr>
              <a:t> </a:t>
            </a:r>
            <a:r>
              <a:rPr lang="en-US" sz="2000" b="1" dirty="0" err="1">
                <a:solidFill>
                  <a:schemeClr val="tx1"/>
                </a:solidFill>
              </a:rPr>
              <a:t>Agreement</a:t>
            </a:r>
            <a:endParaRPr lang="en-US" sz="2000" b="1" dirty="0">
              <a:solidFill>
                <a:schemeClr val="tx1"/>
              </a:solidFill>
            </a:endParaRPr>
          </a:p>
        </p:txBody>
      </p:sp>
      <p:grpSp>
        <p:nvGrpSpPr>
          <p:cNvPr id="28" name="Group 27">
            <a:extLst>
              <a:ext uri="{FF2B5EF4-FFF2-40B4-BE49-F238E27FC236}">
                <a16:creationId xmlns:a16="http://schemas.microsoft.com/office/drawing/2014/main" id="{12B241C5-7E45-AD52-638D-31E8FD2BC1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 y="6737460"/>
            <a:ext cx="12192000" cy="123364"/>
            <a:chOff x="1" y="6737460"/>
            <a:chExt cx="12192000" cy="123364"/>
          </a:xfrm>
        </p:grpSpPr>
        <p:sp>
          <p:nvSpPr>
            <p:cNvPr id="29" name="Rectangle 28">
              <a:extLst>
                <a:ext uri="{FF2B5EF4-FFF2-40B4-BE49-F238E27FC236}">
                  <a16:creationId xmlns:a16="http://schemas.microsoft.com/office/drawing/2014/main" id="{49503B28-6749-2F02-0050-2CC7D03CF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C3DEE37-9CE7-622C-B750-66998EDC2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89740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and white logo&#10;&#10;Description automatically generated">
            <a:extLst>
              <a:ext uri="{FF2B5EF4-FFF2-40B4-BE49-F238E27FC236}">
                <a16:creationId xmlns:a16="http://schemas.microsoft.com/office/drawing/2014/main" id="{089BCC16-BD58-2E2E-A5F0-F65BADC4D2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676" y="1417854"/>
            <a:ext cx="3874124" cy="1055700"/>
          </a:xfrm>
          <a:prstGeom prst="rect">
            <a:avLst/>
          </a:prstGeom>
        </p:spPr>
      </p:pic>
      <p:pic>
        <p:nvPicPr>
          <p:cNvPr id="4" name="Picture 3">
            <a:extLst>
              <a:ext uri="{FF2B5EF4-FFF2-40B4-BE49-F238E27FC236}">
                <a16:creationId xmlns:a16="http://schemas.microsoft.com/office/drawing/2014/main" id="{2C09DAA5-4108-2614-6305-8D07A2D55FAA}"/>
              </a:ext>
            </a:extLst>
          </p:cNvPr>
          <p:cNvPicPr>
            <a:picLocks noChangeAspect="1"/>
          </p:cNvPicPr>
          <p:nvPr/>
        </p:nvPicPr>
        <p:blipFill>
          <a:blip r:embed="rId3"/>
          <a:stretch>
            <a:fillRect/>
          </a:stretch>
        </p:blipFill>
        <p:spPr>
          <a:xfrm>
            <a:off x="5828890" y="1210929"/>
            <a:ext cx="5429250" cy="5429250"/>
          </a:xfrm>
          <a:prstGeom prst="rect">
            <a:avLst/>
          </a:prstGeom>
        </p:spPr>
      </p:pic>
      <p:sp>
        <p:nvSpPr>
          <p:cNvPr id="6" name="TextBox 5">
            <a:extLst>
              <a:ext uri="{FF2B5EF4-FFF2-40B4-BE49-F238E27FC236}">
                <a16:creationId xmlns:a16="http://schemas.microsoft.com/office/drawing/2014/main" id="{BE490CF0-9953-CF8D-A04C-C1ACEDF4D034}"/>
              </a:ext>
            </a:extLst>
          </p:cNvPr>
          <p:cNvSpPr txBox="1"/>
          <p:nvPr/>
        </p:nvSpPr>
        <p:spPr>
          <a:xfrm>
            <a:off x="1011629" y="5571131"/>
            <a:ext cx="6094324" cy="369332"/>
          </a:xfrm>
          <a:prstGeom prst="rect">
            <a:avLst/>
          </a:prstGeom>
          <a:noFill/>
        </p:spPr>
        <p:txBody>
          <a:bodyPr wrap="square">
            <a:spAutoFit/>
          </a:bodyPr>
          <a:lstStyle/>
          <a:p>
            <a:r>
              <a:rPr lang="en-CA" dirty="0"/>
              <a:t>https://local13.onalocal.org/</a:t>
            </a:r>
          </a:p>
        </p:txBody>
      </p:sp>
      <p:sp>
        <p:nvSpPr>
          <p:cNvPr id="7" name="TextBox 6">
            <a:extLst>
              <a:ext uri="{FF2B5EF4-FFF2-40B4-BE49-F238E27FC236}">
                <a16:creationId xmlns:a16="http://schemas.microsoft.com/office/drawing/2014/main" id="{91423C69-619D-C302-D03F-C8799E5AE036}"/>
              </a:ext>
            </a:extLst>
          </p:cNvPr>
          <p:cNvSpPr txBox="1"/>
          <p:nvPr/>
        </p:nvSpPr>
        <p:spPr>
          <a:xfrm>
            <a:off x="1956021" y="3556222"/>
            <a:ext cx="1765189" cy="369332"/>
          </a:xfrm>
          <a:prstGeom prst="rect">
            <a:avLst/>
          </a:prstGeom>
          <a:noFill/>
        </p:spPr>
        <p:txBody>
          <a:bodyPr wrap="square" rtlCol="0">
            <a:spAutoFit/>
          </a:bodyPr>
          <a:lstStyle/>
          <a:p>
            <a:r>
              <a:rPr lang="en-US" dirty="0"/>
              <a:t>WEBSITE</a:t>
            </a:r>
            <a:endParaRPr lang="en-CA" dirty="0"/>
          </a:p>
        </p:txBody>
      </p:sp>
    </p:spTree>
    <p:extLst>
      <p:ext uri="{BB962C8B-B14F-4D97-AF65-F5344CB8AC3E}">
        <p14:creationId xmlns:p14="http://schemas.microsoft.com/office/powerpoint/2010/main" val="1626393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2EDF103-DDD4-5ED6-6D33-C810DCDC53E1}"/>
              </a:ext>
            </a:extLst>
          </p:cNvPr>
          <p:cNvSpPr txBox="1">
            <a:spLocks/>
          </p:cNvSpPr>
          <p:nvPr/>
        </p:nvSpPr>
        <p:spPr>
          <a:xfrm>
            <a:off x="801033" y="1996497"/>
            <a:ext cx="11170940" cy="4531705"/>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t>Enroll in HOOPP immediately – well funded pension plan</a:t>
            </a:r>
            <a:br>
              <a:rPr lang="en-US" sz="2400" dirty="0"/>
            </a:br>
            <a:br>
              <a:rPr lang="en-US" sz="2400" dirty="0"/>
            </a:br>
            <a:r>
              <a:rPr lang="en-US" sz="2400" dirty="0"/>
              <a:t>If you are called to a meeting with your Manager, you are entitled to Union representation</a:t>
            </a:r>
            <a:br>
              <a:rPr lang="en-US" sz="2400" dirty="0"/>
            </a:br>
            <a:br>
              <a:rPr lang="en-US" sz="2400" dirty="0"/>
            </a:br>
            <a:r>
              <a:rPr lang="en-US" sz="2400" dirty="0"/>
              <a:t>Your Union negotiates agreements with the hospital – before signing any other agreements, notify the Union first</a:t>
            </a:r>
            <a:br>
              <a:rPr lang="en-US" sz="2400" dirty="0"/>
            </a:br>
            <a:br>
              <a:rPr lang="en-US" sz="2400" dirty="0"/>
            </a:br>
            <a:r>
              <a:rPr lang="en-US" sz="2400" dirty="0"/>
              <a:t>If you are off on sick leave, notify your V.P. of Human Rights and Equity.  They can help you navigate your paperwork and assist in your return-to-work plans</a:t>
            </a:r>
            <a:br>
              <a:rPr lang="en-US" sz="2400" dirty="0"/>
            </a:br>
            <a:br>
              <a:rPr lang="en-US" sz="2400" dirty="0"/>
            </a:br>
            <a:r>
              <a:rPr lang="en-US" sz="2400" dirty="0"/>
              <a:t>If you feel there is a violation of your Collective Agreement, notify your V.P. Grievances</a:t>
            </a:r>
            <a:br>
              <a:rPr lang="en-US" sz="2400" dirty="0"/>
            </a:br>
            <a:br>
              <a:rPr lang="en-US" sz="2400" dirty="0"/>
            </a:br>
            <a:r>
              <a:rPr lang="en-US" sz="2400" dirty="0"/>
              <a:t>If you feel that you are not able to fulfill your obligations set out by your College, fill out a workload report form and notify your V.P. of Professional Practice</a:t>
            </a:r>
            <a:br>
              <a:rPr lang="en-US" sz="2400" dirty="0"/>
            </a:br>
            <a:endParaRPr lang="en-CA" sz="2400" dirty="0"/>
          </a:p>
        </p:txBody>
      </p:sp>
      <p:pic>
        <p:nvPicPr>
          <p:cNvPr id="4" name="Picture 3" descr="A black and white logo&#10;&#10;Description automatically generated">
            <a:extLst>
              <a:ext uri="{FF2B5EF4-FFF2-40B4-BE49-F238E27FC236}">
                <a16:creationId xmlns:a16="http://schemas.microsoft.com/office/drawing/2014/main" id="{5354F39D-E03B-D98F-6E70-BEA172D093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2147" y="472673"/>
            <a:ext cx="4397433" cy="1198302"/>
          </a:xfrm>
          <a:prstGeom prst="rect">
            <a:avLst/>
          </a:prstGeom>
        </p:spPr>
      </p:pic>
    </p:spTree>
    <p:extLst>
      <p:ext uri="{BB962C8B-B14F-4D97-AF65-F5344CB8AC3E}">
        <p14:creationId xmlns:p14="http://schemas.microsoft.com/office/powerpoint/2010/main" val="3043413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E258AD4-C192-8122-6C5F-72514643B985}"/>
              </a:ext>
            </a:extLst>
          </p:cNvPr>
          <p:cNvGraphicFramePr>
            <a:graphicFrameLocks noGrp="1"/>
          </p:cNvGraphicFramePr>
          <p:nvPr/>
        </p:nvGraphicFramePr>
        <p:xfrm>
          <a:off x="838200" y="1825625"/>
          <a:ext cx="8128000" cy="1941916"/>
        </p:xfrm>
        <a:graphic>
          <a:graphicData uri="http://schemas.openxmlformats.org/drawingml/2006/table">
            <a:tbl>
              <a:tblPr firstRow="1" bandRow="1">
                <a:tableStyleId>{B301B821-A1FF-4177-AEE7-76D212191A09}</a:tableStyleId>
              </a:tblPr>
              <a:tblGrid>
                <a:gridCol w="3473704">
                  <a:extLst>
                    <a:ext uri="{9D8B030D-6E8A-4147-A177-3AD203B41FA5}">
                      <a16:colId xmlns:a16="http://schemas.microsoft.com/office/drawing/2014/main" val="3594064521"/>
                    </a:ext>
                  </a:extLst>
                </a:gridCol>
                <a:gridCol w="4654296">
                  <a:extLst>
                    <a:ext uri="{9D8B030D-6E8A-4147-A177-3AD203B41FA5}">
                      <a16:colId xmlns:a16="http://schemas.microsoft.com/office/drawing/2014/main" val="1782901058"/>
                    </a:ext>
                  </a:extLst>
                </a:gridCol>
              </a:tblGrid>
              <a:tr h="458556">
                <a:tc>
                  <a:txBody>
                    <a:bodyPr/>
                    <a:lstStyle/>
                    <a:p>
                      <a:endParaRPr lang="en-CA" dirty="0"/>
                    </a:p>
                  </a:txBody>
                  <a:tcPr/>
                </a:tc>
                <a:tc>
                  <a:txBody>
                    <a:bodyPr/>
                    <a:lstStyle/>
                    <a:p>
                      <a:r>
                        <a:rPr lang="en-US"/>
                        <a:t>ONA Nursing</a:t>
                      </a:r>
                      <a:endParaRPr lang="en-CA" dirty="0"/>
                    </a:p>
                  </a:txBody>
                  <a:tcPr/>
                </a:tc>
                <a:extLst>
                  <a:ext uri="{0D108BD9-81ED-4DB2-BD59-A6C34878D82A}">
                    <a16:rowId xmlns:a16="http://schemas.microsoft.com/office/drawing/2014/main" val="1619400964"/>
                  </a:ext>
                </a:extLst>
              </a:tr>
              <a:tr h="370840">
                <a:tc>
                  <a:txBody>
                    <a:bodyPr/>
                    <a:lstStyle/>
                    <a:p>
                      <a:r>
                        <a:rPr lang="en-US"/>
                        <a:t>PT (not in HOOP)</a:t>
                      </a:r>
                      <a:endParaRPr lang="en-CA" dirty="0"/>
                    </a:p>
                  </a:txBody>
                  <a:tcPr/>
                </a:tc>
                <a:tc>
                  <a:txBody>
                    <a:bodyPr/>
                    <a:lstStyle/>
                    <a:p>
                      <a:r>
                        <a:rPr lang="en-US"/>
                        <a:t>14% in lieu of benefits</a:t>
                      </a:r>
                      <a:endParaRPr lang="en-CA" dirty="0"/>
                    </a:p>
                  </a:txBody>
                  <a:tcPr/>
                </a:tc>
                <a:extLst>
                  <a:ext uri="{0D108BD9-81ED-4DB2-BD59-A6C34878D82A}">
                    <a16:rowId xmlns:a16="http://schemas.microsoft.com/office/drawing/2014/main" val="3390424293"/>
                  </a:ext>
                </a:extLst>
              </a:tr>
              <a:tr h="370840">
                <a:tc>
                  <a:txBody>
                    <a:bodyPr/>
                    <a:lstStyle/>
                    <a:p>
                      <a:r>
                        <a:rPr lang="en-US"/>
                        <a:t>PT (enrolled in HOOP)</a:t>
                      </a:r>
                      <a:endParaRPr lang="en-CA" dirty="0"/>
                    </a:p>
                  </a:txBody>
                  <a:tcPr/>
                </a:tc>
                <a:tc>
                  <a:txBody>
                    <a:bodyPr/>
                    <a:lstStyle/>
                    <a:p>
                      <a:r>
                        <a:rPr lang="en-US"/>
                        <a:t>10% in lieu of benefits</a:t>
                      </a:r>
                      <a:endParaRPr lang="en-CA" dirty="0"/>
                    </a:p>
                  </a:txBody>
                  <a:tcPr/>
                </a:tc>
                <a:extLst>
                  <a:ext uri="{0D108BD9-81ED-4DB2-BD59-A6C34878D82A}">
                    <a16:rowId xmlns:a16="http://schemas.microsoft.com/office/drawing/2014/main" val="3704843612"/>
                  </a:ext>
                </a:extLst>
              </a:tr>
              <a:tr h="370840">
                <a:tc>
                  <a:txBody>
                    <a:bodyPr/>
                    <a:lstStyle/>
                    <a:p>
                      <a:r>
                        <a:rPr lang="en-US"/>
                        <a:t>Credit for past experience</a:t>
                      </a:r>
                      <a:endParaRPr lang="en-CA" dirty="0"/>
                    </a:p>
                  </a:txBody>
                  <a:tcPr/>
                </a:tc>
                <a:tc>
                  <a:txBody>
                    <a:bodyPr/>
                    <a:lstStyle/>
                    <a:p>
                      <a:r>
                        <a:rPr lang="en-US"/>
                        <a:t>Has to be put in writing at time of hire (19.05)</a:t>
                      </a:r>
                      <a:endParaRPr lang="en-CA" dirty="0"/>
                    </a:p>
                  </a:txBody>
                  <a:tcPr/>
                </a:tc>
                <a:extLst>
                  <a:ext uri="{0D108BD9-81ED-4DB2-BD59-A6C34878D82A}">
                    <a16:rowId xmlns:a16="http://schemas.microsoft.com/office/drawing/2014/main" val="3912222208"/>
                  </a:ext>
                </a:extLst>
              </a:tr>
              <a:tr h="370840">
                <a:tc>
                  <a:txBody>
                    <a:bodyPr/>
                    <a:lstStyle/>
                    <a:p>
                      <a:r>
                        <a:rPr lang="en-US"/>
                        <a:t>1 year experience (PT)/(FT)</a:t>
                      </a:r>
                      <a:endParaRPr lang="en-CA" dirty="0"/>
                    </a:p>
                  </a:txBody>
                  <a:tcPr/>
                </a:tc>
                <a:tc>
                  <a:txBody>
                    <a:bodyPr/>
                    <a:lstStyle/>
                    <a:p>
                      <a:r>
                        <a:rPr lang="en-US" dirty="0"/>
                        <a:t>1500 hours/Hire date</a:t>
                      </a:r>
                      <a:endParaRPr lang="en-CA" dirty="0"/>
                    </a:p>
                  </a:txBody>
                  <a:tcPr/>
                </a:tc>
                <a:extLst>
                  <a:ext uri="{0D108BD9-81ED-4DB2-BD59-A6C34878D82A}">
                    <a16:rowId xmlns:a16="http://schemas.microsoft.com/office/drawing/2014/main" val="894822753"/>
                  </a:ext>
                </a:extLst>
              </a:tr>
            </a:tbl>
          </a:graphicData>
        </a:graphic>
      </p:graphicFrame>
      <p:pic>
        <p:nvPicPr>
          <p:cNvPr id="3" name="Picture 2" descr="A black and white logo&#10;&#10;Description automatically generated">
            <a:extLst>
              <a:ext uri="{FF2B5EF4-FFF2-40B4-BE49-F238E27FC236}">
                <a16:creationId xmlns:a16="http://schemas.microsoft.com/office/drawing/2014/main" id="{68786EE0-0CCE-43BE-E3C7-B0CC5804A7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1692" y="362858"/>
            <a:ext cx="3299247" cy="899046"/>
          </a:xfrm>
          <a:prstGeom prst="rect">
            <a:avLst/>
          </a:prstGeom>
        </p:spPr>
      </p:pic>
    </p:spTree>
    <p:extLst>
      <p:ext uri="{BB962C8B-B14F-4D97-AF65-F5344CB8AC3E}">
        <p14:creationId xmlns:p14="http://schemas.microsoft.com/office/powerpoint/2010/main" val="30331678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and white logo&#10;&#10;Description automatically generated">
            <a:extLst>
              <a:ext uri="{FF2B5EF4-FFF2-40B4-BE49-F238E27FC236}">
                <a16:creationId xmlns:a16="http://schemas.microsoft.com/office/drawing/2014/main" id="{52D61122-E8DD-4DFB-70E7-12859DA52B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6713" y="346148"/>
            <a:ext cx="3939356" cy="1111177"/>
          </a:xfrm>
          <a:prstGeom prst="rect">
            <a:avLst/>
          </a:prstGeom>
        </p:spPr>
      </p:pic>
      <p:pic>
        <p:nvPicPr>
          <p:cNvPr id="3074" name="Picture 2" descr="Clipart Question Mark at GetDrawings | Free download">
            <a:extLst>
              <a:ext uri="{FF2B5EF4-FFF2-40B4-BE49-F238E27FC236}">
                <a16:creationId xmlns:a16="http://schemas.microsoft.com/office/drawing/2014/main" id="{90E6D2C4-F751-C312-E46A-82DCD3B40D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2075" y="1650190"/>
            <a:ext cx="3330829" cy="5207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56506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1691</TotalTime>
  <Words>1397</Words>
  <Application>Microsoft Office PowerPoint</Application>
  <PresentationFormat>Widescreen</PresentationFormat>
  <Paragraphs>116</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Tina Frappier</dc:creator>
  <cp:lastModifiedBy>Tina Frappier</cp:lastModifiedBy>
  <cp:revision>4</cp:revision>
  <dcterms:created xsi:type="dcterms:W3CDTF">2024-02-05T14:24:37Z</dcterms:created>
  <dcterms:modified xsi:type="dcterms:W3CDTF">2026-01-04T16:45:17Z</dcterms:modified>
</cp:coreProperties>
</file>